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306" r:id="rId2"/>
    <p:sldId id="276" r:id="rId3"/>
    <p:sldId id="307" r:id="rId4"/>
    <p:sldId id="274" r:id="rId5"/>
    <p:sldId id="302" r:id="rId6"/>
    <p:sldId id="303" r:id="rId7"/>
    <p:sldId id="305" r:id="rId8"/>
    <p:sldId id="263" r:id="rId9"/>
    <p:sldId id="277" r:id="rId10"/>
    <p:sldId id="262" r:id="rId11"/>
    <p:sldId id="279" r:id="rId12"/>
    <p:sldId id="281" r:id="rId13"/>
    <p:sldId id="282" r:id="rId14"/>
    <p:sldId id="292" r:id="rId15"/>
    <p:sldId id="261" r:id="rId16"/>
    <p:sldId id="283" r:id="rId17"/>
    <p:sldId id="284" r:id="rId18"/>
    <p:sldId id="264" r:id="rId19"/>
    <p:sldId id="317" r:id="rId20"/>
    <p:sldId id="315" r:id="rId21"/>
    <p:sldId id="314" r:id="rId22"/>
    <p:sldId id="285" r:id="rId23"/>
    <p:sldId id="312" r:id="rId24"/>
    <p:sldId id="293" r:id="rId25"/>
    <p:sldId id="260" r:id="rId26"/>
    <p:sldId id="286" r:id="rId27"/>
    <p:sldId id="287" r:id="rId28"/>
    <p:sldId id="288" r:id="rId29"/>
    <p:sldId id="289" r:id="rId30"/>
    <p:sldId id="290" r:id="rId31"/>
    <p:sldId id="268" r:id="rId32"/>
    <p:sldId id="296" r:id="rId33"/>
    <p:sldId id="309" r:id="rId34"/>
    <p:sldId id="266" r:id="rId35"/>
    <p:sldId id="298" r:id="rId36"/>
    <p:sldId id="300" r:id="rId37"/>
    <p:sldId id="319" r:id="rId38"/>
    <p:sldId id="311" r:id="rId39"/>
    <p:sldId id="322" r:id="rId40"/>
    <p:sldId id="271" r:id="rId41"/>
    <p:sldId id="320" r:id="rId42"/>
    <p:sldId id="321" r:id="rId43"/>
    <p:sldId id="272" r:id="rId44"/>
    <p:sldId id="313" r:id="rId45"/>
    <p:sldId id="299" r:id="rId46"/>
    <p:sldId id="310" r:id="rId4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006600"/>
    <a:srgbClr val="009900"/>
    <a:srgbClr val="CC0000"/>
    <a:srgbClr val="5DF35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2" autoAdjust="0"/>
    <p:restoredTop sz="94660"/>
  </p:normalViewPr>
  <p:slideViewPr>
    <p:cSldViewPr>
      <p:cViewPr varScale="1">
        <p:scale>
          <a:sx n="57" d="100"/>
          <a:sy n="57" d="100"/>
        </p:scale>
        <p:origin x="-8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14450-DF33-4128-BE20-56165DF30C05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0D3F1-8F13-4239-9AC3-C731342FE6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4057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0D3F1-8F13-4239-9AC3-C731342FE695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5630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0D3F1-8F13-4239-9AC3-C731342FE695}" type="slidenum">
              <a:rPr lang="uk-UA" smtClean="0"/>
              <a:pPr/>
              <a:t>38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9D7AC1B-BC74-4081-AB14-F4872E13D772}" type="datetimeFigureOut">
              <a:rPr lang="uk-UA" smtClean="0"/>
              <a:pPr/>
              <a:t>11.12.2018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0E374A1-B6CF-4DED-8937-8838A1B999A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UL\Desktop\&#1042;&#1110;&#1076;&#1082;&#1088;&#1080;&#1090;&#1080;&#1081;%20&#1091;&#1088;&#1086;&#1082;\Hideyo_Blackmoon-Akashic_Nest%20(mp3cut.ru).mp3" TargetMode="Externa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UL\Desktop\&#1042;&#1110;&#1076;&#1082;&#1088;&#1080;&#1090;&#1080;&#1081;%20&#1091;&#1088;&#1086;&#1082;\Hideyo_Blackmoon-Akashic_Nest%20(mp3cut.ru).mp3" TargetMode="Externa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UL\Desktop\&#1057;&#1090;&#1074;&#1086;&#1088;&#1080;&#1090;&#1080;%20&#1087;&#1072;&#1087;&#1082;&#1091;\&#1055;&#1088;&#1086;&#1089;&#1090;&#1099;&#1077;%20&#1080;&#1089;&#1090;&#1086;&#1088;&#1080;&#1080;.%20&#1060;&#1088;&#1072;&#1085;&#1094;&#1091;&#1079;&#1089;&#1082;&#1080;&#1081;%20&#1092;&#1080;&#1079;&#1080;&#1082;%20&#1040;&#1085;&#1076;&#1088;&#1077;%20&#1052;&#1072;&#1088;&#1080;%20&#1040;&#1084;&#1087;&#1077;&#1088;%5b1%5d%20(online-video-cutter.com).mp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gif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UL\Desktop\&#1042;&#1110;&#1076;&#1082;&#1088;&#1080;&#1090;&#1080;&#1081;%20&#1091;&#1088;&#1086;&#1082;\joe_dassin_dzho_dassen_-_et_si_tu_nexistais_pas_eslib_ne_bilo_tebja%20(mp3cut.ru).mp3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media.giphy.com/media/l0MYFy86dmHZDSW52/giph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3768" y="692696"/>
            <a:ext cx="4452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1" dirty="0" smtClean="0"/>
              <a:t>Фізична </a:t>
            </a:r>
            <a:r>
              <a:rPr lang="uk-UA" sz="4000" b="1" i="1" dirty="0" err="1" smtClean="0"/>
              <a:t>кав</a:t>
            </a:r>
            <a:r>
              <a:rPr lang="en-US" sz="4000" b="1" i="1" dirty="0" smtClean="0"/>
              <a:t>’</a:t>
            </a:r>
            <a:r>
              <a:rPr lang="uk-UA" sz="4000" b="1" i="1" dirty="0" err="1" smtClean="0"/>
              <a:t>ярня</a:t>
            </a:r>
            <a:endParaRPr lang="uk-UA" sz="40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5589240"/>
            <a:ext cx="40439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i="1" dirty="0" smtClean="0"/>
              <a:t>«У Ампера»</a:t>
            </a:r>
            <a:endParaRPr lang="uk-UA" sz="5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serUL\Desktop\pi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http://img.webme.com/pic/r/radio-sam-music-club/karaoke2animatedmusic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285992"/>
            <a:ext cx="725805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uk-UA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928670"/>
            <a:ext cx="7215238" cy="13519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etal"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uk-UA" sz="5400" b="1" cap="none" spc="0" dirty="0" smtClean="0">
                <a:ln w="381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ФІЗИЧНЕ</a:t>
            </a:r>
            <a:endParaRPr lang="uk-UA" sz="5400" b="1" cap="none" spc="0" dirty="0">
              <a:ln w="381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314" name="AutoShape 2" descr="https://filed3-19.my.mail.ru/pic?url=http%3A%2F%2Fimg-fotki.yandex.ru%2Fget%2F6618%2F39663434.206%2F0_7beca_8b9cd036_S.jpg&amp;mw=&amp;mh=&amp;sig=9e5e21eb3d1493324e68367fc2d6e9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64797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2064"/>
            <a:ext cx="8686800" cy="9144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Вправа </a:t>
            </a:r>
            <a:r>
              <a:rPr lang="uk-UA" b="1" i="1" dirty="0" err="1" smtClean="0"/>
              <a:t>“Незакінчене</a:t>
            </a:r>
            <a:r>
              <a:rPr lang="uk-UA" b="1" i="1" dirty="0" smtClean="0"/>
              <a:t> </a:t>
            </a:r>
            <a:r>
              <a:rPr lang="uk-UA" b="1" i="1" dirty="0" err="1" smtClean="0"/>
              <a:t>речення”</a:t>
            </a:r>
            <a:r>
              <a:rPr lang="uk-UA" b="1" i="1" dirty="0" smtClean="0"/>
              <a:t> </a:t>
            </a:r>
            <a:endParaRPr lang="uk-UA" b="1" i="1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85720" y="1500174"/>
            <a:ext cx="4279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Електричний струм – це…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85720" y="2000240"/>
            <a:ext cx="69478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Умовою існування електричного струму є ...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85720" y="2500306"/>
            <a:ext cx="5278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Носіями електричного струму є…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85720" y="3143248"/>
            <a:ext cx="6146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Електричний струм використовують …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85720" y="3786190"/>
            <a:ext cx="7945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Що відноситься до джерел електричного струму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…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8" name="Picture 2" descr="http://www.playcast.ru/uploads/2016/07/30/194426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4357694"/>
            <a:ext cx="2189141" cy="2146304"/>
          </a:xfrm>
          <a:prstGeom prst="rect">
            <a:avLst/>
          </a:prstGeom>
          <a:noFill/>
        </p:spPr>
      </p:pic>
      <p:pic>
        <p:nvPicPr>
          <p:cNvPr id="9" name="Picture 2" descr="http://shopforclipart.com/images/sports-number-1-cliparts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4286256"/>
            <a:ext cx="428628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Вправа </a:t>
            </a:r>
            <a:r>
              <a:rPr lang="uk-UA" b="1" i="1" dirty="0" err="1" smtClean="0"/>
              <a:t>“Впіймай</a:t>
            </a:r>
            <a:r>
              <a:rPr lang="uk-UA" b="1" i="1" dirty="0" smtClean="0"/>
              <a:t> </a:t>
            </a:r>
            <a:r>
              <a:rPr lang="uk-UA" b="1" i="1" dirty="0" err="1" smtClean="0"/>
              <a:t>помилку”</a:t>
            </a:r>
            <a:endParaRPr lang="uk-UA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500174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/>
              <a:t>Електричний струм – це хаотичний рух заряджених частинок. </a:t>
            </a:r>
            <a:endParaRPr lang="uk-UA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428868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/>
              <a:t>Електричний струм в металах – це впорядкований рух вільних електронів. </a:t>
            </a:r>
            <a:endParaRPr lang="uk-UA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3357562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/>
              <a:t>Речовини за здатністю проводити електричний струм поділяються на провідники та ізолятори.</a:t>
            </a:r>
            <a:endParaRPr lang="uk-UA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214818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/>
              <a:t>За напрям струму обрано напрям руху електронів. </a:t>
            </a:r>
            <a:endParaRPr lang="uk-UA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4714884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/>
              <a:t>Тіло людини – це хороший провідник струму. </a:t>
            </a:r>
            <a:endParaRPr lang="uk-UA" sz="2400" b="1" dirty="0"/>
          </a:p>
        </p:txBody>
      </p:sp>
      <p:pic>
        <p:nvPicPr>
          <p:cNvPr id="8" name="Picture 2" descr="http://www.playcast.ru/uploads/2016/07/30/194426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5000636"/>
            <a:ext cx="1331885" cy="1503362"/>
          </a:xfrm>
          <a:prstGeom prst="rect">
            <a:avLst/>
          </a:prstGeom>
          <a:noFill/>
        </p:spPr>
      </p:pic>
      <p:pic>
        <p:nvPicPr>
          <p:cNvPr id="22535" name="Picture 7" descr="C:\Users\UserUL\Desktop\2_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4714884"/>
            <a:ext cx="642910" cy="547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Вправа</a:t>
            </a:r>
            <a:r>
              <a:rPr lang="uk-UA" b="1" dirty="0" smtClean="0"/>
              <a:t> </a:t>
            </a:r>
            <a:r>
              <a:rPr lang="uk-UA" b="1" i="1" dirty="0" err="1" smtClean="0"/>
              <a:t>“Вилучи</a:t>
            </a:r>
            <a:r>
              <a:rPr lang="uk-UA" b="1" i="1" dirty="0" smtClean="0"/>
              <a:t> </a:t>
            </a:r>
            <a:r>
              <a:rPr lang="uk-UA" b="1" i="1" dirty="0" err="1" smtClean="0"/>
              <a:t>зайве”</a:t>
            </a:r>
            <a:endParaRPr lang="uk-UA" b="1" i="1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85720" y="1357298"/>
            <a:ext cx="857256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Акумулятор, термоелемент, </a:t>
            </a:r>
            <a:r>
              <a:rPr kumimoji="0" lang="uk-UA" sz="2400" b="1" i="0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електроскоп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фото­елемент, гальванічний елемент.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214554"/>
            <a:ext cx="5506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/>
              <a:t>Протон, нейтрон, атом, електрон. </a:t>
            </a:r>
            <a:endParaRPr lang="uk-UA" sz="2400" b="1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85720" y="2786058"/>
            <a:ext cx="85725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Основні з'єднання провідників?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Послідовне, паралельне, зірочка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14282" y="3714752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Найпростіше електричне коло складається з: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вимикача,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споживача електричної енергії,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з'єднувальних проводів,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джерела струму,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резистора.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http://www.playcast.ru/uploads/2016/07/30/194426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4357694"/>
            <a:ext cx="2189141" cy="2146304"/>
          </a:xfrm>
          <a:prstGeom prst="rect">
            <a:avLst/>
          </a:prstGeom>
          <a:noFill/>
        </p:spPr>
      </p:pic>
      <p:pic>
        <p:nvPicPr>
          <p:cNvPr id="21508" name="Picture 4" descr="http://images.yo.md/images/28classic_red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4143380"/>
            <a:ext cx="593706" cy="661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2099945" cy="142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643050"/>
            <a:ext cx="177863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714752"/>
            <a:ext cx="180848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playcast.ru/uploads/2016/07/30/1944267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357694"/>
            <a:ext cx="2189141" cy="2146304"/>
          </a:xfrm>
          <a:prstGeom prst="rect">
            <a:avLst/>
          </a:prstGeom>
          <a:noFill/>
        </p:spPr>
      </p:pic>
      <p:pic>
        <p:nvPicPr>
          <p:cNvPr id="6" name="Picture 4" descr="http://images.yo.md/images/28classic_red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4071942"/>
            <a:ext cx="593706" cy="661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digiseller.ru/preview/413436/p1_40528143819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3919" r="2168" b="4328"/>
          <a:stretch/>
        </p:blipFill>
        <p:spPr bwMode="auto">
          <a:xfrm>
            <a:off x="10796" y="0"/>
            <a:ext cx="9133204" cy="682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340768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«Добре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засвоюються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лише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ті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знання</a:t>
            </a:r>
            <a:r>
              <a:rPr lang="ru-RU" sz="2800" b="1" i="1" dirty="0" smtClean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ru-RU" sz="2800" b="1" i="1" dirty="0" err="1" smtClean="0">
                <a:solidFill>
                  <a:srgbClr val="0070C0"/>
                </a:solidFill>
              </a:rPr>
              <a:t>Які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споживаються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з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апетитом</a:t>
            </a:r>
            <a:r>
              <a:rPr lang="ru-RU" sz="2800" b="1" i="1" dirty="0" smtClean="0">
                <a:solidFill>
                  <a:srgbClr val="0070C0"/>
                </a:solidFill>
              </a:rPr>
              <a:t>»</a:t>
            </a:r>
          </a:p>
          <a:p>
            <a:pPr algn="ctr"/>
            <a:r>
              <a:rPr lang="en-US" sz="2800" b="1" i="1" dirty="0" smtClean="0">
                <a:solidFill>
                  <a:srgbClr val="0070C0"/>
                </a:solidFill>
              </a:rPr>
              <a:t>                                       </a:t>
            </a:r>
            <a:r>
              <a:rPr lang="ru-RU" sz="2800" b="1" i="1" dirty="0" smtClean="0">
                <a:solidFill>
                  <a:srgbClr val="0070C0"/>
                </a:solidFill>
              </a:rPr>
              <a:t>Анатоль Франс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7890" name="Picture 2" descr="http://supru2011.narod2.ru/olderfiles/1/logo.p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5229200"/>
            <a:ext cx="952500" cy="923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80544271"/>
      </p:ext>
    </p:extLst>
  </p:cSld>
  <p:clrMapOvr>
    <a:masterClrMapping/>
  </p:clrMapOvr>
  <p:transition spd="med" advClick="0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4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8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digiseller.ru/preview/413436/p1_40528143819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3919" r="2168" b="4328"/>
          <a:stretch/>
        </p:blipFill>
        <p:spPr bwMode="auto">
          <a:xfrm>
            <a:off x="10796" y="30833"/>
            <a:ext cx="9133204" cy="682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2064"/>
            <a:ext cx="9144000" cy="2845498"/>
          </a:xfrm>
        </p:spPr>
        <p:txBody>
          <a:bodyPr/>
          <a:lstStyle/>
          <a:p>
            <a:pPr algn="ctr"/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листопада</a:t>
            </a:r>
            <a:b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Класна робота</a:t>
            </a:r>
            <a:b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Одиниця сили струму – Ампер. Вимірювання сили струму амперметром.</a:t>
            </a:r>
            <a:b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Ввімкнення амперметра в коло.</a:t>
            </a:r>
            <a:endParaRPr lang="uk-UA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://nico-edu.at.ua/atom_with_rotating_el_aa_h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1338" y="4149080"/>
            <a:ext cx="2922662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digiseller.ru/preview/413436/p1_40528143819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3919" r="2168" b="4328"/>
          <a:stretch/>
        </p:blipFill>
        <p:spPr bwMode="auto">
          <a:xfrm>
            <a:off x="0" y="30833"/>
            <a:ext cx="9133204" cy="682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2880320"/>
          </a:xfrm>
        </p:spPr>
        <p:txBody>
          <a:bodyPr>
            <a:normAutofit/>
          </a:bodyPr>
          <a:lstStyle/>
          <a:p>
            <a:r>
              <a:rPr lang="uk-UA" b="1" i="1" dirty="0" smtClean="0"/>
              <a:t>Словникова робота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uk-UA" b="1" i="1" dirty="0" smtClean="0"/>
              <a:t>Амперметр – </a:t>
            </a:r>
            <a:br>
              <a:rPr lang="uk-UA" b="1" i="1" dirty="0" smtClean="0"/>
            </a:br>
            <a:r>
              <a:rPr lang="uk-UA" b="1" i="1" dirty="0" smtClean="0"/>
              <a:t>Ампер – </a:t>
            </a:r>
            <a:br>
              <a:rPr lang="uk-UA" b="1" i="1" dirty="0" smtClean="0"/>
            </a:br>
            <a:r>
              <a:rPr lang="uk-UA" b="1" i="1" dirty="0" err="1" smtClean="0"/>
              <a:t>Ампер</a:t>
            </a:r>
            <a:r>
              <a:rPr lang="uk-UA" b="1" i="1" dirty="0" smtClean="0"/>
              <a:t> –</a:t>
            </a:r>
            <a:endParaRPr lang="uk-UA" b="1" i="1" dirty="0"/>
          </a:p>
        </p:txBody>
      </p:sp>
      <p:pic>
        <p:nvPicPr>
          <p:cNvPr id="23554" name="Picture 2" descr="http://www.polina-muhortova.kh.sch.in.ua/files2/images/%D0%B0%D1%82%D0%BE%D0%BC.gif?size=1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797152"/>
            <a:ext cx="1133475" cy="1019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http://www.gifstop.com/images/backgrounds/bluewav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pp.userapi.com/c664/u17340088/104350954/x_a2d5ce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6" descr="https://pp.userapi.com/c664/u17340088/104350954/x_a2d5ce4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571480"/>
            <a:ext cx="7000924" cy="14233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ФІЗИЧНЕ</a:t>
            </a:r>
            <a:r>
              <a:rPr lang="en-US" sz="54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 </a:t>
            </a:r>
            <a:r>
              <a:rPr lang="uk-UA" sz="54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МЕНЮ</a:t>
            </a:r>
            <a:endParaRPr lang="uk-U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17410" name="Picture 2" descr="https://avatanplus.com/files/resources/mid/58123675272871580724b9a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857496"/>
            <a:ext cx="2108199" cy="1285884"/>
          </a:xfrm>
          <a:prstGeom prst="rect">
            <a:avLst/>
          </a:prstGeom>
          <a:noFill/>
        </p:spPr>
      </p:pic>
      <p:pic>
        <p:nvPicPr>
          <p:cNvPr id="11" name="Picture 2" descr="https://avatanplus.com/files/resources/mid/58123675272871580724b9a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373216"/>
            <a:ext cx="2108199" cy="1285884"/>
          </a:xfrm>
          <a:prstGeom prst="rect">
            <a:avLst/>
          </a:prstGeom>
          <a:noFill/>
        </p:spPr>
      </p:pic>
      <p:pic>
        <p:nvPicPr>
          <p:cNvPr id="12" name="Picture 2" descr="https://avatanplus.com/files/resources/mid/58123675272871580724b9a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24944"/>
            <a:ext cx="2108199" cy="1285884"/>
          </a:xfrm>
          <a:prstGeom prst="rect">
            <a:avLst/>
          </a:prstGeom>
          <a:noFill/>
        </p:spPr>
      </p:pic>
      <p:pic>
        <p:nvPicPr>
          <p:cNvPr id="13" name="Picture 2" descr="https://avatanplus.com/files/resources/mid/58123675272871580724b9a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5214950"/>
            <a:ext cx="2108199" cy="128588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67544" y="3284984"/>
            <a:ext cx="20773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Піт-о-фе</a:t>
            </a:r>
            <a:endParaRPr lang="uk-U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14480" y="5572140"/>
            <a:ext cx="18403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Шукрут</a:t>
            </a:r>
            <a:endParaRPr lang="uk-UA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0826" y="3286124"/>
            <a:ext cx="22908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Салат «</a:t>
            </a:r>
            <a:r>
              <a:rPr lang="uk-UA" sz="24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зесте</a:t>
            </a:r>
            <a:r>
              <a:rPr lang="uk-UA" sz="2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</a:t>
            </a:r>
            <a:endParaRPr lang="uk-UA" sz="2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48064" y="5589240"/>
            <a:ext cx="20164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Від нашого столу </a:t>
            </a:r>
            <a:endParaRPr lang="en-US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– вашому столу</a:t>
            </a:r>
            <a:endParaRPr lang="uk-UA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Picture 2" descr="https://avatanplus.com/files/resources/mid/58123675272871580724b9a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356992"/>
            <a:ext cx="2108199" cy="128588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419872" y="3645024"/>
            <a:ext cx="22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dirty="0" smtClean="0"/>
              <a:t>«</a:t>
            </a:r>
            <a:r>
              <a:rPr lang="en-US" sz="1600" b="1" dirty="0" smtClean="0"/>
              <a:t>MINUTE</a:t>
            </a:r>
            <a:r>
              <a:rPr lang="en-US" sz="1600" b="1" i="1" dirty="0" smtClean="0"/>
              <a:t> </a:t>
            </a:r>
            <a:r>
              <a:rPr lang="en-US" sz="1600" b="1" dirty="0" smtClean="0"/>
              <a:t>DE REPOS</a:t>
            </a:r>
            <a:r>
              <a:rPr lang="uk-UA" sz="1600" b="1" dirty="0" smtClean="0"/>
              <a:t>»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xmlns="" val="405266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st.depositphotos.com/2013817/4211/v/950/depositphotos_42112663-stock-illustration-back-to-school-seamless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digiseller.ru/preview/413436/p1_40528143819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3919" r="2168" b="4328"/>
          <a:stretch/>
        </p:blipFill>
        <p:spPr bwMode="auto">
          <a:xfrm>
            <a:off x="10796" y="30833"/>
            <a:ext cx="9133204" cy="682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335758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cs typeface="AngsanaUPC" pitchFamily="18" charset="-34"/>
              </a:rPr>
              <a:t>Я вас щиро всіх  вітаю,</a:t>
            </a:r>
            <a:br>
              <a:rPr lang="uk-UA" sz="2800" b="1" dirty="0" smtClean="0">
                <a:cs typeface="AngsanaUPC" pitchFamily="18" charset="-34"/>
              </a:rPr>
            </a:br>
            <a:r>
              <a:rPr lang="uk-UA" sz="2800" b="1" dirty="0" smtClean="0">
                <a:cs typeface="AngsanaUPC" pitchFamily="18" charset="-34"/>
              </a:rPr>
              <a:t>Доброго настрою всім бажаю</a:t>
            </a:r>
            <a:br>
              <a:rPr lang="uk-UA" sz="2800" b="1" dirty="0" smtClean="0">
                <a:cs typeface="AngsanaUPC" pitchFamily="18" charset="-34"/>
              </a:rPr>
            </a:br>
            <a:r>
              <a:rPr lang="uk-UA" sz="2800" b="1" dirty="0" smtClean="0">
                <a:cs typeface="AngsanaUPC" pitchFamily="18" charset="-34"/>
              </a:rPr>
              <a:t>Все сьогодні щоб вдалося</a:t>
            </a:r>
            <a:br>
              <a:rPr lang="uk-UA" sz="2800" b="1" dirty="0" smtClean="0">
                <a:cs typeface="AngsanaUPC" pitchFamily="18" charset="-34"/>
              </a:rPr>
            </a:br>
            <a:r>
              <a:rPr lang="uk-UA" sz="2800" b="1" dirty="0" smtClean="0">
                <a:cs typeface="AngsanaUPC" pitchFamily="18" charset="-34"/>
              </a:rPr>
              <a:t>Й до душі вам всім прийшлося,</a:t>
            </a:r>
            <a:br>
              <a:rPr lang="uk-UA" sz="2800" b="1" dirty="0" smtClean="0">
                <a:cs typeface="AngsanaUPC" pitchFamily="18" charset="-34"/>
              </a:rPr>
            </a:br>
            <a:r>
              <a:rPr lang="uk-UA" sz="2800" b="1" dirty="0" smtClean="0">
                <a:cs typeface="AngsanaUPC" pitchFamily="18" charset="-34"/>
              </a:rPr>
              <a:t>Таємниці щоб відкрили</a:t>
            </a:r>
            <a:br>
              <a:rPr lang="uk-UA" sz="2800" b="1" dirty="0" smtClean="0">
                <a:cs typeface="AngsanaUPC" pitchFamily="18" charset="-34"/>
              </a:rPr>
            </a:br>
            <a:r>
              <a:rPr lang="uk-UA" sz="2800" b="1" dirty="0" smtClean="0">
                <a:cs typeface="AngsanaUPC" pitchFamily="18" charset="-34"/>
              </a:rPr>
              <a:t>І знання щоб збагатили</a:t>
            </a:r>
            <a:br>
              <a:rPr lang="uk-UA" sz="2800" b="1" dirty="0" smtClean="0">
                <a:cs typeface="AngsanaUPC" pitchFamily="18" charset="-34"/>
              </a:rPr>
            </a:br>
            <a:r>
              <a:rPr lang="uk-UA" sz="2800" b="1" dirty="0" smtClean="0">
                <a:cs typeface="AngsanaUPC" pitchFamily="18" charset="-34"/>
              </a:rPr>
              <a:t>Будьте впевненими в силі,</a:t>
            </a:r>
            <a:br>
              <a:rPr lang="uk-UA" sz="2800" b="1" dirty="0" smtClean="0">
                <a:cs typeface="AngsanaUPC" pitchFamily="18" charset="-34"/>
              </a:rPr>
            </a:br>
            <a:r>
              <a:rPr lang="uk-UA" sz="2800" b="1" dirty="0" smtClean="0">
                <a:cs typeface="AngsanaUPC" pitchFamily="18" charset="-34"/>
              </a:rPr>
              <a:t>Дійте в згоді з колективом!</a:t>
            </a:r>
            <a:endParaRPr lang="uk-UA" sz="2800" b="1" dirty="0">
              <a:cs typeface="AngsanaUPC" pitchFamily="18" charset="-34"/>
            </a:endParaRPr>
          </a:p>
        </p:txBody>
      </p:sp>
      <p:pic>
        <p:nvPicPr>
          <p:cNvPr id="41987" name="Picture 3" descr="C:\Users\UserUL\Desktop\51211330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00636"/>
            <a:ext cx="1905000" cy="952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4.iconfinder.com/data/icons/electric/100/battery-5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593804" y="1615108"/>
            <a:ext cx="2212504" cy="1807841"/>
          </a:xfrm>
          <a:prstGeom prst="rect">
            <a:avLst/>
          </a:prstGeom>
          <a:noFill/>
        </p:spPr>
      </p:pic>
      <p:pic>
        <p:nvPicPr>
          <p:cNvPr id="3" name="Picture 2" descr="https://cdn4.iconfinder.com/data/icons/electric/100/battery-5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889948" y="1615108"/>
            <a:ext cx="2212504" cy="1807841"/>
          </a:xfrm>
          <a:prstGeom prst="rect">
            <a:avLst/>
          </a:prstGeom>
          <a:noFill/>
        </p:spPr>
      </p:pic>
      <p:pic>
        <p:nvPicPr>
          <p:cNvPr id="5" name="Picture 2" descr="C:\Users\UserUL\Desktop\img-fUjaVb.png"/>
          <p:cNvPicPr>
            <a:picLocks noChangeAspect="1" noChangeArrowheads="1"/>
          </p:cNvPicPr>
          <p:nvPr/>
        </p:nvPicPr>
        <p:blipFill>
          <a:blip r:embed="rId3" cstate="print"/>
          <a:srcRect l="23304" t="30764" r="43681"/>
          <a:stretch>
            <a:fillRect/>
          </a:stretch>
        </p:blipFill>
        <p:spPr bwMode="auto">
          <a:xfrm>
            <a:off x="3995936" y="3429000"/>
            <a:ext cx="1224136" cy="2268835"/>
          </a:xfrm>
          <a:prstGeom prst="rect">
            <a:avLst/>
          </a:prstGeom>
          <a:noFill/>
        </p:spPr>
      </p:pic>
      <p:pic>
        <p:nvPicPr>
          <p:cNvPr id="6" name="Picture 3" descr="C:\Users\UserUL\Desktop\img-fUjaVb.png"/>
          <p:cNvPicPr>
            <a:picLocks noChangeAspect="1" noChangeArrowheads="1"/>
          </p:cNvPicPr>
          <p:nvPr/>
        </p:nvPicPr>
        <p:blipFill>
          <a:blip r:embed="rId3" cstate="print"/>
          <a:srcRect l="60674" t="51421" r="13483" b="6681"/>
          <a:stretch>
            <a:fillRect/>
          </a:stretch>
        </p:blipFill>
        <p:spPr bwMode="auto">
          <a:xfrm>
            <a:off x="5220072" y="3861048"/>
            <a:ext cx="1656184" cy="1728192"/>
          </a:xfrm>
          <a:prstGeom prst="rect">
            <a:avLst/>
          </a:prstGeom>
          <a:noFill/>
        </p:spPr>
      </p:pic>
      <p:sp>
        <p:nvSpPr>
          <p:cNvPr id="12" name="Полилиния 11"/>
          <p:cNvSpPr/>
          <p:nvPr/>
        </p:nvSpPr>
        <p:spPr>
          <a:xfrm>
            <a:off x="4560851" y="2610196"/>
            <a:ext cx="1391062" cy="1812175"/>
          </a:xfrm>
          <a:custGeom>
            <a:avLst/>
            <a:gdLst>
              <a:gd name="connsiteX0" fmla="*/ 593040 w 1391062"/>
              <a:gd name="connsiteY0" fmla="*/ 1812175 h 1812175"/>
              <a:gd name="connsiteX1" fmla="*/ 642916 w 1391062"/>
              <a:gd name="connsiteY1" fmla="*/ 1778924 h 1812175"/>
              <a:gd name="connsiteX2" fmla="*/ 676167 w 1391062"/>
              <a:gd name="connsiteY2" fmla="*/ 1729048 h 1812175"/>
              <a:gd name="connsiteX3" fmla="*/ 726044 w 1391062"/>
              <a:gd name="connsiteY3" fmla="*/ 1612669 h 1812175"/>
              <a:gd name="connsiteX4" fmla="*/ 726044 w 1391062"/>
              <a:gd name="connsiteY4" fmla="*/ 1197033 h 1812175"/>
              <a:gd name="connsiteX5" fmla="*/ 692793 w 1391062"/>
              <a:gd name="connsiteY5" fmla="*/ 1147157 h 1812175"/>
              <a:gd name="connsiteX6" fmla="*/ 609665 w 1391062"/>
              <a:gd name="connsiteY6" fmla="*/ 1014153 h 1812175"/>
              <a:gd name="connsiteX7" fmla="*/ 543164 w 1391062"/>
              <a:gd name="connsiteY7" fmla="*/ 947651 h 1812175"/>
              <a:gd name="connsiteX8" fmla="*/ 493287 w 1391062"/>
              <a:gd name="connsiteY8" fmla="*/ 881149 h 1812175"/>
              <a:gd name="connsiteX9" fmla="*/ 343658 w 1391062"/>
              <a:gd name="connsiteY9" fmla="*/ 798022 h 1812175"/>
              <a:gd name="connsiteX10" fmla="*/ 293782 w 1391062"/>
              <a:gd name="connsiteY10" fmla="*/ 764771 h 1812175"/>
              <a:gd name="connsiteX11" fmla="*/ 260531 w 1391062"/>
              <a:gd name="connsiteY11" fmla="*/ 714895 h 1812175"/>
              <a:gd name="connsiteX12" fmla="*/ 110902 w 1391062"/>
              <a:gd name="connsiteY12" fmla="*/ 648393 h 1812175"/>
              <a:gd name="connsiteX13" fmla="*/ 61025 w 1391062"/>
              <a:gd name="connsiteY13" fmla="*/ 615142 h 1812175"/>
              <a:gd name="connsiteX14" fmla="*/ 44400 w 1391062"/>
              <a:gd name="connsiteY14" fmla="*/ 382386 h 1812175"/>
              <a:gd name="connsiteX15" fmla="*/ 77651 w 1391062"/>
              <a:gd name="connsiteY15" fmla="*/ 332509 h 1812175"/>
              <a:gd name="connsiteX16" fmla="*/ 177404 w 1391062"/>
              <a:gd name="connsiteY16" fmla="*/ 266008 h 1812175"/>
              <a:gd name="connsiteX17" fmla="*/ 293782 w 1391062"/>
              <a:gd name="connsiteY17" fmla="*/ 182880 h 1812175"/>
              <a:gd name="connsiteX18" fmla="*/ 393534 w 1391062"/>
              <a:gd name="connsiteY18" fmla="*/ 116379 h 1812175"/>
              <a:gd name="connsiteX19" fmla="*/ 642916 w 1391062"/>
              <a:gd name="connsiteY19" fmla="*/ 66502 h 1812175"/>
              <a:gd name="connsiteX20" fmla="*/ 709418 w 1391062"/>
              <a:gd name="connsiteY20" fmla="*/ 49877 h 1812175"/>
              <a:gd name="connsiteX21" fmla="*/ 792545 w 1391062"/>
              <a:gd name="connsiteY21" fmla="*/ 33251 h 1812175"/>
              <a:gd name="connsiteX22" fmla="*/ 842422 w 1391062"/>
              <a:gd name="connsiteY22" fmla="*/ 16626 h 1812175"/>
              <a:gd name="connsiteX23" fmla="*/ 908924 w 1391062"/>
              <a:gd name="connsiteY23" fmla="*/ 0 h 1812175"/>
              <a:gd name="connsiteX24" fmla="*/ 1391062 w 1391062"/>
              <a:gd name="connsiteY24" fmla="*/ 16626 h 181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91062" h="1812175">
                <a:moveTo>
                  <a:pt x="593040" y="1812175"/>
                </a:moveTo>
                <a:cubicBezTo>
                  <a:pt x="609665" y="1801091"/>
                  <a:pt x="628787" y="1793053"/>
                  <a:pt x="642916" y="1778924"/>
                </a:cubicBezTo>
                <a:cubicBezTo>
                  <a:pt x="657045" y="1764795"/>
                  <a:pt x="666254" y="1746397"/>
                  <a:pt x="676167" y="1729048"/>
                </a:cubicBezTo>
                <a:cubicBezTo>
                  <a:pt x="709037" y="1671525"/>
                  <a:pt x="707392" y="1668624"/>
                  <a:pt x="726044" y="1612669"/>
                </a:cubicBezTo>
                <a:cubicBezTo>
                  <a:pt x="736826" y="1461717"/>
                  <a:pt x="757741" y="1344953"/>
                  <a:pt x="726044" y="1197033"/>
                </a:cubicBezTo>
                <a:cubicBezTo>
                  <a:pt x="721857" y="1177495"/>
                  <a:pt x="700908" y="1165416"/>
                  <a:pt x="692793" y="1147157"/>
                </a:cubicBezTo>
                <a:cubicBezTo>
                  <a:pt x="634480" y="1015952"/>
                  <a:pt x="699391" y="1073970"/>
                  <a:pt x="609665" y="1014153"/>
                </a:cubicBezTo>
                <a:cubicBezTo>
                  <a:pt x="572153" y="901614"/>
                  <a:pt x="625011" y="1015857"/>
                  <a:pt x="543164" y="947651"/>
                </a:cubicBezTo>
                <a:cubicBezTo>
                  <a:pt x="521877" y="929912"/>
                  <a:pt x="513997" y="899558"/>
                  <a:pt x="493287" y="881149"/>
                </a:cubicBezTo>
                <a:cubicBezTo>
                  <a:pt x="358493" y="761333"/>
                  <a:pt x="440418" y="846403"/>
                  <a:pt x="343658" y="798022"/>
                </a:cubicBezTo>
                <a:cubicBezTo>
                  <a:pt x="325786" y="789086"/>
                  <a:pt x="310407" y="775855"/>
                  <a:pt x="293782" y="764771"/>
                </a:cubicBezTo>
                <a:cubicBezTo>
                  <a:pt x="282698" y="748146"/>
                  <a:pt x="274660" y="729024"/>
                  <a:pt x="260531" y="714895"/>
                </a:cubicBezTo>
                <a:cubicBezTo>
                  <a:pt x="192857" y="647222"/>
                  <a:pt x="209674" y="714240"/>
                  <a:pt x="110902" y="648393"/>
                </a:cubicBezTo>
                <a:lnTo>
                  <a:pt x="61025" y="615142"/>
                </a:lnTo>
                <a:cubicBezTo>
                  <a:pt x="0" y="523605"/>
                  <a:pt x="7032" y="556767"/>
                  <a:pt x="44400" y="382386"/>
                </a:cubicBezTo>
                <a:cubicBezTo>
                  <a:pt x="48587" y="362848"/>
                  <a:pt x="62613" y="345667"/>
                  <a:pt x="77651" y="332509"/>
                </a:cubicBezTo>
                <a:cubicBezTo>
                  <a:pt x="107726" y="306194"/>
                  <a:pt x="177404" y="266008"/>
                  <a:pt x="177404" y="266008"/>
                </a:cubicBezTo>
                <a:cubicBezTo>
                  <a:pt x="213425" y="157942"/>
                  <a:pt x="160779" y="271548"/>
                  <a:pt x="293782" y="182880"/>
                </a:cubicBezTo>
                <a:cubicBezTo>
                  <a:pt x="327033" y="160713"/>
                  <a:pt x="355622" y="129016"/>
                  <a:pt x="393534" y="116379"/>
                </a:cubicBezTo>
                <a:cubicBezTo>
                  <a:pt x="540895" y="67259"/>
                  <a:pt x="458452" y="86999"/>
                  <a:pt x="642916" y="66502"/>
                </a:cubicBezTo>
                <a:cubicBezTo>
                  <a:pt x="665083" y="60960"/>
                  <a:pt x="687113" y="54834"/>
                  <a:pt x="709418" y="49877"/>
                </a:cubicBezTo>
                <a:cubicBezTo>
                  <a:pt x="737003" y="43747"/>
                  <a:pt x="765131" y="40105"/>
                  <a:pt x="792545" y="33251"/>
                </a:cubicBezTo>
                <a:cubicBezTo>
                  <a:pt x="809547" y="29001"/>
                  <a:pt x="825571" y="21440"/>
                  <a:pt x="842422" y="16626"/>
                </a:cubicBezTo>
                <a:cubicBezTo>
                  <a:pt x="864392" y="10349"/>
                  <a:pt x="886757" y="5542"/>
                  <a:pt x="908924" y="0"/>
                </a:cubicBezTo>
                <a:cubicBezTo>
                  <a:pt x="1069630" y="5740"/>
                  <a:pt x="1230254" y="16626"/>
                  <a:pt x="1391062" y="16626"/>
                </a:cubicBezTo>
              </a:path>
            </a:pathLst>
          </a:custGeom>
          <a:ln cmpd="sng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олилиния 12"/>
          <p:cNvSpPr/>
          <p:nvPr/>
        </p:nvSpPr>
        <p:spPr>
          <a:xfrm>
            <a:off x="6816436" y="2369603"/>
            <a:ext cx="2202626" cy="3066921"/>
          </a:xfrm>
          <a:custGeom>
            <a:avLst/>
            <a:gdLst>
              <a:gd name="connsiteX0" fmla="*/ 0 w 2202626"/>
              <a:gd name="connsiteY0" fmla="*/ 3033670 h 3066921"/>
              <a:gd name="connsiteX1" fmla="*/ 299259 w 2202626"/>
              <a:gd name="connsiteY1" fmla="*/ 3050295 h 3066921"/>
              <a:gd name="connsiteX2" fmla="*/ 349135 w 2202626"/>
              <a:gd name="connsiteY2" fmla="*/ 3066921 h 3066921"/>
              <a:gd name="connsiteX3" fmla="*/ 615142 w 2202626"/>
              <a:gd name="connsiteY3" fmla="*/ 3050295 h 3066921"/>
              <a:gd name="connsiteX4" fmla="*/ 814648 w 2202626"/>
              <a:gd name="connsiteY4" fmla="*/ 3017044 h 3066921"/>
              <a:gd name="connsiteX5" fmla="*/ 931026 w 2202626"/>
              <a:gd name="connsiteY5" fmla="*/ 2983793 h 3066921"/>
              <a:gd name="connsiteX6" fmla="*/ 1064029 w 2202626"/>
              <a:gd name="connsiteY6" fmla="*/ 2950542 h 3066921"/>
              <a:gd name="connsiteX7" fmla="*/ 1180408 w 2202626"/>
              <a:gd name="connsiteY7" fmla="*/ 2884041 h 3066921"/>
              <a:gd name="connsiteX8" fmla="*/ 1230284 w 2202626"/>
              <a:gd name="connsiteY8" fmla="*/ 2867415 h 3066921"/>
              <a:gd name="connsiteX9" fmla="*/ 1330037 w 2202626"/>
              <a:gd name="connsiteY9" fmla="*/ 2784288 h 3066921"/>
              <a:gd name="connsiteX10" fmla="*/ 1379913 w 2202626"/>
              <a:gd name="connsiteY10" fmla="*/ 2767662 h 3066921"/>
              <a:gd name="connsiteX11" fmla="*/ 1413164 w 2202626"/>
              <a:gd name="connsiteY11" fmla="*/ 2717786 h 3066921"/>
              <a:gd name="connsiteX12" fmla="*/ 1463040 w 2202626"/>
              <a:gd name="connsiteY12" fmla="*/ 2701161 h 3066921"/>
              <a:gd name="connsiteX13" fmla="*/ 1479666 w 2202626"/>
              <a:gd name="connsiteY13" fmla="*/ 2634659 h 3066921"/>
              <a:gd name="connsiteX14" fmla="*/ 1512917 w 2202626"/>
              <a:gd name="connsiteY14" fmla="*/ 2534906 h 3066921"/>
              <a:gd name="connsiteX15" fmla="*/ 1529542 w 2202626"/>
              <a:gd name="connsiteY15" fmla="*/ 2435153 h 3066921"/>
              <a:gd name="connsiteX16" fmla="*/ 1546168 w 2202626"/>
              <a:gd name="connsiteY16" fmla="*/ 2385277 h 3066921"/>
              <a:gd name="connsiteX17" fmla="*/ 1562793 w 2202626"/>
              <a:gd name="connsiteY17" fmla="*/ 1836637 h 3066921"/>
              <a:gd name="connsiteX18" fmla="*/ 1596044 w 2202626"/>
              <a:gd name="connsiteY18" fmla="*/ 1786761 h 3066921"/>
              <a:gd name="connsiteX19" fmla="*/ 1645920 w 2202626"/>
              <a:gd name="connsiteY19" fmla="*/ 1753510 h 3066921"/>
              <a:gd name="connsiteX20" fmla="*/ 1695797 w 2202626"/>
              <a:gd name="connsiteY20" fmla="*/ 1736884 h 3066921"/>
              <a:gd name="connsiteX21" fmla="*/ 1762299 w 2202626"/>
              <a:gd name="connsiteY21" fmla="*/ 1653757 h 3066921"/>
              <a:gd name="connsiteX22" fmla="*/ 1845426 w 2202626"/>
              <a:gd name="connsiteY22" fmla="*/ 1554004 h 3066921"/>
              <a:gd name="connsiteX23" fmla="*/ 1911928 w 2202626"/>
              <a:gd name="connsiteY23" fmla="*/ 1537379 h 3066921"/>
              <a:gd name="connsiteX24" fmla="*/ 1961804 w 2202626"/>
              <a:gd name="connsiteY24" fmla="*/ 1487502 h 3066921"/>
              <a:gd name="connsiteX25" fmla="*/ 2011680 w 2202626"/>
              <a:gd name="connsiteY25" fmla="*/ 1470877 h 3066921"/>
              <a:gd name="connsiteX26" fmla="*/ 2044931 w 2202626"/>
              <a:gd name="connsiteY26" fmla="*/ 1421001 h 3066921"/>
              <a:gd name="connsiteX27" fmla="*/ 2144684 w 2202626"/>
              <a:gd name="connsiteY27" fmla="*/ 1238121 h 3066921"/>
              <a:gd name="connsiteX28" fmla="*/ 2161309 w 2202626"/>
              <a:gd name="connsiteY28" fmla="*/ 1188244 h 3066921"/>
              <a:gd name="connsiteX29" fmla="*/ 2161309 w 2202626"/>
              <a:gd name="connsiteY29" fmla="*/ 772608 h 3066921"/>
              <a:gd name="connsiteX30" fmla="*/ 2094808 w 2202626"/>
              <a:gd name="connsiteY30" fmla="*/ 672855 h 3066921"/>
              <a:gd name="connsiteX31" fmla="*/ 2044931 w 2202626"/>
              <a:gd name="connsiteY31" fmla="*/ 639604 h 3066921"/>
              <a:gd name="connsiteX32" fmla="*/ 2011680 w 2202626"/>
              <a:gd name="connsiteY32" fmla="*/ 589728 h 3066921"/>
              <a:gd name="connsiteX33" fmla="*/ 1995055 w 2202626"/>
              <a:gd name="connsiteY33" fmla="*/ 539852 h 3066921"/>
              <a:gd name="connsiteX34" fmla="*/ 1945179 w 2202626"/>
              <a:gd name="connsiteY34" fmla="*/ 523226 h 3066921"/>
              <a:gd name="connsiteX35" fmla="*/ 1895302 w 2202626"/>
              <a:gd name="connsiteY35" fmla="*/ 473350 h 3066921"/>
              <a:gd name="connsiteX36" fmla="*/ 1928553 w 2202626"/>
              <a:gd name="connsiteY36" fmla="*/ 423473 h 3066921"/>
              <a:gd name="connsiteX37" fmla="*/ 2044931 w 2202626"/>
              <a:gd name="connsiteY37" fmla="*/ 340346 h 3066921"/>
              <a:gd name="connsiteX38" fmla="*/ 2094808 w 2202626"/>
              <a:gd name="connsiteY38" fmla="*/ 323721 h 3066921"/>
              <a:gd name="connsiteX39" fmla="*/ 2128059 w 2202626"/>
              <a:gd name="connsiteY39" fmla="*/ 273844 h 3066921"/>
              <a:gd name="connsiteX40" fmla="*/ 2161309 w 2202626"/>
              <a:gd name="connsiteY40" fmla="*/ 174092 h 3066921"/>
              <a:gd name="connsiteX41" fmla="*/ 2094808 w 2202626"/>
              <a:gd name="connsiteY41" fmla="*/ 7837 h 3066921"/>
              <a:gd name="connsiteX42" fmla="*/ 2044931 w 2202626"/>
              <a:gd name="connsiteY42" fmla="*/ 24462 h 3066921"/>
              <a:gd name="connsiteX43" fmla="*/ 1961804 w 2202626"/>
              <a:gd name="connsiteY43" fmla="*/ 107590 h 3066921"/>
              <a:gd name="connsiteX44" fmla="*/ 1928553 w 2202626"/>
              <a:gd name="connsiteY44" fmla="*/ 157466 h 3066921"/>
              <a:gd name="connsiteX45" fmla="*/ 1878677 w 2202626"/>
              <a:gd name="connsiteY45" fmla="*/ 174092 h 3066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202626" h="3066921">
                <a:moveTo>
                  <a:pt x="0" y="3033670"/>
                </a:moveTo>
                <a:cubicBezTo>
                  <a:pt x="99753" y="3039212"/>
                  <a:pt x="199802" y="3040823"/>
                  <a:pt x="299259" y="3050295"/>
                </a:cubicBezTo>
                <a:cubicBezTo>
                  <a:pt x="316705" y="3051957"/>
                  <a:pt x="331610" y="3066921"/>
                  <a:pt x="349135" y="3066921"/>
                </a:cubicBezTo>
                <a:cubicBezTo>
                  <a:pt x="437977" y="3066921"/>
                  <a:pt x="526473" y="3055837"/>
                  <a:pt x="615142" y="3050295"/>
                </a:cubicBezTo>
                <a:cubicBezTo>
                  <a:pt x="726517" y="3013172"/>
                  <a:pt x="607828" y="3048863"/>
                  <a:pt x="814648" y="3017044"/>
                </a:cubicBezTo>
                <a:cubicBezTo>
                  <a:pt x="895512" y="3004603"/>
                  <a:pt x="861497" y="3001175"/>
                  <a:pt x="931026" y="2983793"/>
                </a:cubicBezTo>
                <a:cubicBezTo>
                  <a:pt x="968977" y="2974305"/>
                  <a:pt x="1026020" y="2969546"/>
                  <a:pt x="1064029" y="2950542"/>
                </a:cubicBezTo>
                <a:cubicBezTo>
                  <a:pt x="1231000" y="2867057"/>
                  <a:pt x="976375" y="2971485"/>
                  <a:pt x="1180408" y="2884041"/>
                </a:cubicBezTo>
                <a:cubicBezTo>
                  <a:pt x="1196516" y="2877138"/>
                  <a:pt x="1214609" y="2875252"/>
                  <a:pt x="1230284" y="2867415"/>
                </a:cubicBezTo>
                <a:cubicBezTo>
                  <a:pt x="1339070" y="2813021"/>
                  <a:pt x="1219732" y="2857825"/>
                  <a:pt x="1330037" y="2784288"/>
                </a:cubicBezTo>
                <a:cubicBezTo>
                  <a:pt x="1344618" y="2774567"/>
                  <a:pt x="1363288" y="2773204"/>
                  <a:pt x="1379913" y="2767662"/>
                </a:cubicBezTo>
                <a:cubicBezTo>
                  <a:pt x="1390997" y="2751037"/>
                  <a:pt x="1397561" y="2730268"/>
                  <a:pt x="1413164" y="2717786"/>
                </a:cubicBezTo>
                <a:cubicBezTo>
                  <a:pt x="1426848" y="2706839"/>
                  <a:pt x="1452092" y="2714845"/>
                  <a:pt x="1463040" y="2701161"/>
                </a:cubicBezTo>
                <a:cubicBezTo>
                  <a:pt x="1477314" y="2683318"/>
                  <a:pt x="1473100" y="2656545"/>
                  <a:pt x="1479666" y="2634659"/>
                </a:cubicBezTo>
                <a:cubicBezTo>
                  <a:pt x="1489738" y="2601088"/>
                  <a:pt x="1512917" y="2534906"/>
                  <a:pt x="1512917" y="2534906"/>
                </a:cubicBezTo>
                <a:cubicBezTo>
                  <a:pt x="1518459" y="2501655"/>
                  <a:pt x="1522229" y="2468060"/>
                  <a:pt x="1529542" y="2435153"/>
                </a:cubicBezTo>
                <a:cubicBezTo>
                  <a:pt x="1533344" y="2418046"/>
                  <a:pt x="1545196" y="2402775"/>
                  <a:pt x="1546168" y="2385277"/>
                </a:cubicBezTo>
                <a:cubicBezTo>
                  <a:pt x="1556317" y="2202595"/>
                  <a:pt x="1547599" y="2018969"/>
                  <a:pt x="1562793" y="1836637"/>
                </a:cubicBezTo>
                <a:cubicBezTo>
                  <a:pt x="1564452" y="1816725"/>
                  <a:pt x="1581915" y="1800890"/>
                  <a:pt x="1596044" y="1786761"/>
                </a:cubicBezTo>
                <a:cubicBezTo>
                  <a:pt x="1610173" y="1772632"/>
                  <a:pt x="1628048" y="1762446"/>
                  <a:pt x="1645920" y="1753510"/>
                </a:cubicBezTo>
                <a:cubicBezTo>
                  <a:pt x="1661595" y="1745673"/>
                  <a:pt x="1679171" y="1742426"/>
                  <a:pt x="1695797" y="1736884"/>
                </a:cubicBezTo>
                <a:cubicBezTo>
                  <a:pt x="1728163" y="1639785"/>
                  <a:pt x="1687098" y="1728958"/>
                  <a:pt x="1762299" y="1653757"/>
                </a:cubicBezTo>
                <a:cubicBezTo>
                  <a:pt x="1808208" y="1607848"/>
                  <a:pt x="1781871" y="1590321"/>
                  <a:pt x="1845426" y="1554004"/>
                </a:cubicBezTo>
                <a:cubicBezTo>
                  <a:pt x="1865265" y="1542667"/>
                  <a:pt x="1889761" y="1542921"/>
                  <a:pt x="1911928" y="1537379"/>
                </a:cubicBezTo>
                <a:cubicBezTo>
                  <a:pt x="1928553" y="1520753"/>
                  <a:pt x="1942241" y="1500544"/>
                  <a:pt x="1961804" y="1487502"/>
                </a:cubicBezTo>
                <a:cubicBezTo>
                  <a:pt x="1976385" y="1477781"/>
                  <a:pt x="1997996" y="1481824"/>
                  <a:pt x="2011680" y="1470877"/>
                </a:cubicBezTo>
                <a:cubicBezTo>
                  <a:pt x="2027283" y="1458395"/>
                  <a:pt x="2035363" y="1438542"/>
                  <a:pt x="2044931" y="1421001"/>
                </a:cubicBezTo>
                <a:cubicBezTo>
                  <a:pt x="2158088" y="1213547"/>
                  <a:pt x="2068733" y="1352047"/>
                  <a:pt x="2144684" y="1238121"/>
                </a:cubicBezTo>
                <a:cubicBezTo>
                  <a:pt x="2150226" y="1221495"/>
                  <a:pt x="2156495" y="1205095"/>
                  <a:pt x="2161309" y="1188244"/>
                </a:cubicBezTo>
                <a:cubicBezTo>
                  <a:pt x="2202626" y="1043634"/>
                  <a:pt x="2197213" y="966493"/>
                  <a:pt x="2161309" y="772608"/>
                </a:cubicBezTo>
                <a:cubicBezTo>
                  <a:pt x="2154032" y="733314"/>
                  <a:pt x="2128059" y="695022"/>
                  <a:pt x="2094808" y="672855"/>
                </a:cubicBezTo>
                <a:lnTo>
                  <a:pt x="2044931" y="639604"/>
                </a:lnTo>
                <a:cubicBezTo>
                  <a:pt x="2033847" y="622979"/>
                  <a:pt x="2020616" y="607600"/>
                  <a:pt x="2011680" y="589728"/>
                </a:cubicBezTo>
                <a:cubicBezTo>
                  <a:pt x="2003843" y="574054"/>
                  <a:pt x="2007447" y="552244"/>
                  <a:pt x="1995055" y="539852"/>
                </a:cubicBezTo>
                <a:cubicBezTo>
                  <a:pt x="1982663" y="527460"/>
                  <a:pt x="1961804" y="528768"/>
                  <a:pt x="1945179" y="523226"/>
                </a:cubicBezTo>
                <a:cubicBezTo>
                  <a:pt x="1928553" y="506601"/>
                  <a:pt x="1899167" y="496542"/>
                  <a:pt x="1895302" y="473350"/>
                </a:cubicBezTo>
                <a:cubicBezTo>
                  <a:pt x="1892017" y="453640"/>
                  <a:pt x="1914424" y="437602"/>
                  <a:pt x="1928553" y="423473"/>
                </a:cubicBezTo>
                <a:cubicBezTo>
                  <a:pt x="1936081" y="415945"/>
                  <a:pt x="2026053" y="349785"/>
                  <a:pt x="2044931" y="340346"/>
                </a:cubicBezTo>
                <a:cubicBezTo>
                  <a:pt x="2060606" y="332509"/>
                  <a:pt x="2078182" y="329263"/>
                  <a:pt x="2094808" y="323721"/>
                </a:cubicBezTo>
                <a:cubicBezTo>
                  <a:pt x="2105892" y="307095"/>
                  <a:pt x="2119944" y="292103"/>
                  <a:pt x="2128059" y="273844"/>
                </a:cubicBezTo>
                <a:cubicBezTo>
                  <a:pt x="2142294" y="241816"/>
                  <a:pt x="2161309" y="174092"/>
                  <a:pt x="2161309" y="174092"/>
                </a:cubicBezTo>
                <a:cubicBezTo>
                  <a:pt x="2153050" y="124537"/>
                  <a:pt x="2154288" y="37578"/>
                  <a:pt x="2094808" y="7837"/>
                </a:cubicBezTo>
                <a:cubicBezTo>
                  <a:pt x="2079133" y="0"/>
                  <a:pt x="2061557" y="18920"/>
                  <a:pt x="2044931" y="24462"/>
                </a:cubicBezTo>
                <a:cubicBezTo>
                  <a:pt x="1963482" y="187360"/>
                  <a:pt x="2063731" y="26048"/>
                  <a:pt x="1961804" y="107590"/>
                </a:cubicBezTo>
                <a:cubicBezTo>
                  <a:pt x="1946201" y="120072"/>
                  <a:pt x="1944156" y="144984"/>
                  <a:pt x="1928553" y="157466"/>
                </a:cubicBezTo>
                <a:cubicBezTo>
                  <a:pt x="1914869" y="168414"/>
                  <a:pt x="1878677" y="174092"/>
                  <a:pt x="1878677" y="174092"/>
                </a:cubicBezTo>
              </a:path>
            </a:pathLst>
          </a:cu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3779912" y="3356992"/>
            <a:ext cx="914400" cy="9144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2" name="Picture 4" descr="C:\Users\UserUL\Desktop\img-fUjaVb.png"/>
          <p:cNvPicPr>
            <a:picLocks noChangeAspect="1" noChangeArrowheads="1"/>
          </p:cNvPicPr>
          <p:nvPr/>
        </p:nvPicPr>
        <p:blipFill>
          <a:blip r:embed="rId3" cstate="print"/>
          <a:srcRect l="21544" t="14433"/>
          <a:stretch>
            <a:fillRect/>
          </a:stretch>
        </p:blipFill>
        <p:spPr bwMode="auto">
          <a:xfrm>
            <a:off x="899592" y="332656"/>
            <a:ext cx="3024336" cy="271570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83568" y="332656"/>
            <a:ext cx="1152128" cy="1224136"/>
          </a:xfrm>
          <a:prstGeom prst="rect">
            <a:avLst/>
          </a:prstGeom>
          <a:solidFill>
            <a:srgbClr val="8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UL\Desktop\bg2.png"/>
          <p:cNvPicPr/>
          <p:nvPr/>
        </p:nvPicPr>
        <p:blipFill>
          <a:blip r:embed="rId2" cstate="print"/>
          <a:srcRect b="41844"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428604"/>
            <a:ext cx="7000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</a:rPr>
              <a:t>Одиниця сили струму:</a:t>
            </a:r>
            <a:br>
              <a:rPr lang="uk-UA" sz="3200" b="1" i="1" dirty="0" smtClean="0">
                <a:solidFill>
                  <a:srgbClr val="FF0000"/>
                </a:solidFill>
              </a:rPr>
            </a:br>
            <a:r>
              <a:rPr lang="uk-UA" sz="3200" b="1" i="1" dirty="0" smtClean="0"/>
              <a:t>Ампер – А</a:t>
            </a:r>
            <a:endParaRPr lang="uk-UA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548680"/>
            <a:ext cx="7643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Робота з підручником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57345" name="AutoShape 1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95536" y="1556792"/>
            <a:ext cx="33756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effectLst/>
                <a:latin typeface="Open Sans" pitchFamily="34" charset="0"/>
                <a:ea typeface="Calibri" pitchFamily="34" charset="0"/>
                <a:cs typeface="Open Sans" pitchFamily="34" charset="0"/>
              </a:rPr>
              <a:t> §</a:t>
            </a:r>
            <a:r>
              <a:rPr kumimoji="0" lang="uk-UA" sz="4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15 стор.39</a:t>
            </a:r>
            <a:endParaRPr kumimoji="0" lang="uk-UA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51520" y="2367553"/>
            <a:ext cx="58005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Що показує сила струму?</a:t>
            </a:r>
            <a:endParaRPr kumimoji="0" lang="uk-UA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50" name="Picture 6" descr="http://wiki.iro23.info/images/d/d1/%D0%90%D0%BD%D0%B8%D0%BC%D0%B0%D1%86%D0%B8%D1%8F-%D0%B0%D1%82%D0%BE%D0%B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005064"/>
            <a:ext cx="23812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3880" y="357166"/>
            <a:ext cx="7718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0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Кратні одиниці сили струму:</a:t>
            </a:r>
            <a:endParaRPr lang="uk-UA" sz="4000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071678"/>
            <a:ext cx="7786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/>
              <a:t>1 мкА = 0,000001 А (мікроампер)</a:t>
            </a:r>
          </a:p>
          <a:p>
            <a:r>
              <a:rPr lang="uk-UA" sz="3200" b="1" i="1" dirty="0" smtClean="0"/>
              <a:t>1 мА = 0,001 А (міліампер)</a:t>
            </a:r>
            <a:br>
              <a:rPr lang="uk-UA" sz="3200" b="1" i="1" dirty="0" smtClean="0"/>
            </a:br>
            <a:r>
              <a:rPr lang="uk-UA" sz="3200" b="1" i="1" dirty="0" smtClean="0"/>
              <a:t>1 кА = 1000 А (</a:t>
            </a:r>
            <a:r>
              <a:rPr lang="uk-UA" sz="3200" b="1" i="1" dirty="0" err="1" smtClean="0"/>
              <a:t>кілоампер</a:t>
            </a:r>
            <a:r>
              <a:rPr lang="uk-UA" sz="3200" b="1" i="1" dirty="0" smtClean="0"/>
              <a:t>)</a:t>
            </a:r>
            <a:endParaRPr lang="uk-UA" sz="3200" dirty="0"/>
          </a:p>
        </p:txBody>
      </p:sp>
      <p:pic>
        <p:nvPicPr>
          <p:cNvPr id="19458" name="Picture 2" descr="http://priroda.inc.ru/animation/atom/atome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157192"/>
            <a:ext cx="1367780" cy="1387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igma-si.ru/imagephysic/amperme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07160" cy="27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g03.a.alicdn.com/kf/HTB1UHUBGXXXXXayXFXXq6xXFXXXN/112729011/HTB1UHUBGXXXXXayXFXXq6xXFXXX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7495" y="2478035"/>
            <a:ext cx="5136505" cy="437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4utech.kz/image/cache/data/p/29e8/08b406cb-1000x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1"/>
            <a:ext cx="5072066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olikrat.com/files/product-image/ampermetr-m42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66176"/>
            <a:ext cx="4410943" cy="416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98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www.topsantexnika.ru/sites/default/files/wallpapers/models/cd_1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6"/>
          <p:cNvPicPr/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214546" y="2000240"/>
            <a:ext cx="4429155" cy="25003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642918"/>
            <a:ext cx="8643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chemeClr val="bg1"/>
                </a:solidFill>
                <a:latin typeface="+mj-lt"/>
              </a:rPr>
              <a:t>Позначають схематично:</a:t>
            </a:r>
            <a:endParaRPr lang="uk-UA" sz="3200" b="1" i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https://www.topsantexnika.ru/sites/default/files/wallpapers/models/cd_1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9"/>
          <p:cNvPicPr/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55976" y="428605"/>
            <a:ext cx="3573610" cy="2496340"/>
          </a:xfrm>
          <a:prstGeom prst="rect">
            <a:avLst/>
          </a:prstGeom>
          <a:noFill/>
        </p:spPr>
      </p:pic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285720" y="3437754"/>
            <a:ext cx="88582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5425" algn="l"/>
              </a:tabLs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Амперметр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 вмикають в коло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послідовно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 з</a:t>
            </a:r>
          </a:p>
          <a:p>
            <a:pPr marL="0" marR="0" lvl="0" indent="41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5425" algn="l"/>
              </a:tabLs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тим провідником, у якому необхідно виміряти силу струму.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714884"/>
            <a:ext cx="8929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Амперметр</a:t>
            </a:r>
            <a:r>
              <a:rPr lang="uk-UA" sz="2800" b="1" dirty="0" smtClean="0">
                <a:solidFill>
                  <a:schemeClr val="bg1"/>
                </a:solidFill>
              </a:rPr>
              <a:t> приєднують в коло суворо дотримуючись полярності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UserUL\Desktop\schema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0" y="0"/>
            <a:ext cx="3876675" cy="343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https://www.topsantexnika.ru/sites/default/files/wallpapers/models/cd_1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8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285984" y="571480"/>
            <a:ext cx="4572032" cy="2955957"/>
          </a:xfrm>
          <a:prstGeom prst="rect">
            <a:avLst/>
          </a:prstGeom>
          <a:noFill/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214282" y="3999374"/>
            <a:ext cx="87154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Категорично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забороняється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приєднувати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амперметр безпосередньо до клем джерела струму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s://avatanplus.com/files/resources/original/5a539e0e6ebbe160d6a16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10"/>
          <p:cNvPicPr/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4282" y="2428868"/>
            <a:ext cx="8715436" cy="4193325"/>
          </a:xfrm>
          <a:prstGeom prst="rect">
            <a:avLst/>
          </a:prstGeom>
          <a:noFill/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14282" y="436254"/>
            <a:ext cx="87630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Сила струму у всіх ділянках кола однакова!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3.bp.blogspot.com/-3IpX8ivEEzk/WW-XZrwf09I/AAAAAAAAZxM/jy5Mk7tily0mSeyFvm5-IGD2_hTLS6g0wCLcBGAs/s1600/Emojis%2Bmais%2Busados%2Bno%2BBrasil%2Be%2BMundo%2BFacebook%2Bemoticon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2" name="Picture 8" descr="http://www.playcast.ru/uploads/2014/10/18/1026259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027" y="1340768"/>
            <a:ext cx="90349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uk-UA" sz="4400" b="1" i="0" u="none" strike="noStrike" cap="none" spc="0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Скласти електричне коло за схемою</a:t>
            </a:r>
            <a:endParaRPr lang="uk-UA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9"/>
          <p:cNvPicPr/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981718" cy="3470551"/>
          </a:xfrm>
          <a:prstGeom prst="rect">
            <a:avLst/>
          </a:prstGeom>
          <a:noFill/>
        </p:spPr>
      </p:pic>
      <p:pic>
        <p:nvPicPr>
          <p:cNvPr id="6" name="Picture 4" descr="C:\Users\UserUL\Desktop\schema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3876675" cy="34353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332656"/>
            <a:ext cx="8506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ru-RU" sz="5400" b="1" i="0" u="none" strike="noStrike" cap="all" spc="0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Практичне</a:t>
            </a:r>
            <a:r>
              <a:rPr kumimoji="0" lang="ru-RU" sz="54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5400" b="1" i="0" u="none" strike="noStrike" cap="all" spc="0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завдання</a:t>
            </a:r>
            <a:endParaRPr lang="uk-U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/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4282" y="2576512"/>
            <a:ext cx="8572559" cy="31385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7" y="188640"/>
            <a:ext cx="882047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У якому випадку  амперметр правильно підключено</a:t>
            </a:r>
            <a:endParaRPr kumimoji="0" lang="en-US" sz="3200" b="1" i="0" u="none" strike="noStrike" cap="non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для вимірювання сили струму </a:t>
            </a:r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електричної </a:t>
            </a:r>
            <a:r>
              <a:rPr kumimoji="0" lang="uk-UA" sz="32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лампочки?</a:t>
            </a:r>
            <a:endParaRPr lang="uk-U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67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827088" y="260350"/>
            <a:ext cx="1008062" cy="936625"/>
            <a:chOff x="340" y="1253"/>
            <a:chExt cx="635" cy="590"/>
          </a:xfrm>
        </p:grpSpPr>
        <p:sp>
          <p:nvSpPr>
            <p:cNvPr id="7198" name="AutoShape 28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9" name="AutoShape 32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7164388" y="3573463"/>
            <a:ext cx="1008062" cy="936625"/>
            <a:chOff x="340" y="1253"/>
            <a:chExt cx="635" cy="590"/>
          </a:xfrm>
        </p:grpSpPr>
        <p:sp>
          <p:nvSpPr>
            <p:cNvPr id="7196" name="AutoShape 43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7" name="AutoShape 44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859338" y="3068638"/>
            <a:ext cx="1008062" cy="936625"/>
            <a:chOff x="340" y="1253"/>
            <a:chExt cx="635" cy="590"/>
          </a:xfrm>
        </p:grpSpPr>
        <p:sp>
          <p:nvSpPr>
            <p:cNvPr id="7194" name="AutoShape 49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5" name="AutoShape 50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051050" y="2492375"/>
            <a:ext cx="1008063" cy="936625"/>
            <a:chOff x="340" y="1253"/>
            <a:chExt cx="635" cy="590"/>
          </a:xfrm>
        </p:grpSpPr>
        <p:sp>
          <p:nvSpPr>
            <p:cNvPr id="7192" name="AutoShape 52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3" name="AutoShape 53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900113" y="5445125"/>
            <a:ext cx="1008062" cy="936625"/>
            <a:chOff x="340" y="1253"/>
            <a:chExt cx="635" cy="590"/>
          </a:xfrm>
        </p:grpSpPr>
        <p:sp>
          <p:nvSpPr>
            <p:cNvPr id="7190" name="AutoShape 58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1" name="AutoShape 59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60"/>
          <p:cNvGrpSpPr>
            <a:grpSpLocks/>
          </p:cNvGrpSpPr>
          <p:nvPr/>
        </p:nvGrpSpPr>
        <p:grpSpPr bwMode="auto">
          <a:xfrm>
            <a:off x="4356100" y="4941888"/>
            <a:ext cx="1008063" cy="936625"/>
            <a:chOff x="340" y="1253"/>
            <a:chExt cx="635" cy="590"/>
          </a:xfrm>
        </p:grpSpPr>
        <p:sp>
          <p:nvSpPr>
            <p:cNvPr id="7188" name="AutoShape 61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9" name="AutoShape 62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" name="Group 63"/>
          <p:cNvGrpSpPr>
            <a:grpSpLocks/>
          </p:cNvGrpSpPr>
          <p:nvPr/>
        </p:nvGrpSpPr>
        <p:grpSpPr bwMode="auto">
          <a:xfrm>
            <a:off x="5292725" y="1341438"/>
            <a:ext cx="1008063" cy="936625"/>
            <a:chOff x="340" y="1253"/>
            <a:chExt cx="635" cy="590"/>
          </a:xfrm>
        </p:grpSpPr>
        <p:sp>
          <p:nvSpPr>
            <p:cNvPr id="7186" name="AutoShape 64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7" name="AutoShape 65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" name="Group 66"/>
          <p:cNvGrpSpPr>
            <a:grpSpLocks/>
          </p:cNvGrpSpPr>
          <p:nvPr/>
        </p:nvGrpSpPr>
        <p:grpSpPr bwMode="auto">
          <a:xfrm>
            <a:off x="3924300" y="260350"/>
            <a:ext cx="1008063" cy="936625"/>
            <a:chOff x="340" y="1253"/>
            <a:chExt cx="635" cy="590"/>
          </a:xfrm>
        </p:grpSpPr>
        <p:sp>
          <p:nvSpPr>
            <p:cNvPr id="7184" name="AutoShape 67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5" name="AutoShape 68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7451725" y="260350"/>
            <a:ext cx="1008063" cy="936625"/>
            <a:chOff x="340" y="1253"/>
            <a:chExt cx="635" cy="590"/>
          </a:xfrm>
        </p:grpSpPr>
        <p:sp>
          <p:nvSpPr>
            <p:cNvPr id="7182" name="AutoShape 73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3" name="AutoShape 74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" name="Group 75"/>
          <p:cNvGrpSpPr>
            <a:grpSpLocks/>
          </p:cNvGrpSpPr>
          <p:nvPr/>
        </p:nvGrpSpPr>
        <p:grpSpPr bwMode="auto">
          <a:xfrm>
            <a:off x="3924300" y="2420938"/>
            <a:ext cx="1008063" cy="936625"/>
            <a:chOff x="340" y="1253"/>
            <a:chExt cx="635" cy="590"/>
          </a:xfrm>
        </p:grpSpPr>
        <p:sp>
          <p:nvSpPr>
            <p:cNvPr id="7180" name="AutoShape 76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1" name="AutoShape 77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5" name="Hideyo_Blackmoon-Akashic_Nest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715272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000"/>
                            </p:stCondLst>
                            <p:childTnLst>
                              <p:par>
                                <p:cTn id="1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28856 C 0.15521 -0.28856 0.2757 -0.14936 0.2757 0.02196 C 0.2757 0.19306 0.15521 0.33295 0.00764 0.33295 C -0.1401 0.33295 -0.25989 0.19306 -0.25989 0.02196 C -0.25989 -0.14936 -0.1401 -0.28856 0.00764 -0.28856 Z " pathEditMode="relative" rAng="0" ptsTypes="fffff">
                                      <p:cBhvr>
                                        <p:cTn id="17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2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28856 C 0.15434 -0.28856 0.27413 -0.14752 0.27413 0.0259 C 0.27413 0.19954 0.15434 0.34058 0.00764 0.34058 C -0.13889 0.34058 -0.25764 0.19954 -0.25764 0.0259 C -0.25764 -0.14752 -0.13889 -0.28856 0.00764 -0.28856 Z " pathEditMode="relative" rAng="0" ptsTypes="fffff">
                                      <p:cBhvr>
                                        <p:cTn id="173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75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6650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1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827088" y="260350"/>
            <a:ext cx="1008062" cy="936625"/>
            <a:chOff x="340" y="1253"/>
            <a:chExt cx="635" cy="590"/>
          </a:xfrm>
        </p:grpSpPr>
        <p:sp>
          <p:nvSpPr>
            <p:cNvPr id="7198" name="AutoShape 28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9" name="AutoShape 32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7164388" y="3573463"/>
            <a:ext cx="1008062" cy="936625"/>
            <a:chOff x="340" y="1253"/>
            <a:chExt cx="635" cy="590"/>
          </a:xfrm>
        </p:grpSpPr>
        <p:sp>
          <p:nvSpPr>
            <p:cNvPr id="7196" name="AutoShape 43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7" name="AutoShape 44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859338" y="3068638"/>
            <a:ext cx="1008062" cy="936625"/>
            <a:chOff x="340" y="1253"/>
            <a:chExt cx="635" cy="590"/>
          </a:xfrm>
        </p:grpSpPr>
        <p:sp>
          <p:nvSpPr>
            <p:cNvPr id="7194" name="AutoShape 49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5" name="AutoShape 50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051050" y="2492375"/>
            <a:ext cx="1008063" cy="936625"/>
            <a:chOff x="340" y="1253"/>
            <a:chExt cx="635" cy="590"/>
          </a:xfrm>
        </p:grpSpPr>
        <p:sp>
          <p:nvSpPr>
            <p:cNvPr id="7192" name="AutoShape 52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3" name="AutoShape 53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900113" y="5445125"/>
            <a:ext cx="1008062" cy="936625"/>
            <a:chOff x="340" y="1253"/>
            <a:chExt cx="635" cy="590"/>
          </a:xfrm>
        </p:grpSpPr>
        <p:sp>
          <p:nvSpPr>
            <p:cNvPr id="7190" name="AutoShape 58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1" name="AutoShape 59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60"/>
          <p:cNvGrpSpPr>
            <a:grpSpLocks/>
          </p:cNvGrpSpPr>
          <p:nvPr/>
        </p:nvGrpSpPr>
        <p:grpSpPr bwMode="auto">
          <a:xfrm>
            <a:off x="4356100" y="4941888"/>
            <a:ext cx="1008063" cy="936625"/>
            <a:chOff x="340" y="1253"/>
            <a:chExt cx="635" cy="590"/>
          </a:xfrm>
        </p:grpSpPr>
        <p:sp>
          <p:nvSpPr>
            <p:cNvPr id="7188" name="AutoShape 61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9" name="AutoShape 62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" name="Group 63"/>
          <p:cNvGrpSpPr>
            <a:grpSpLocks/>
          </p:cNvGrpSpPr>
          <p:nvPr/>
        </p:nvGrpSpPr>
        <p:grpSpPr bwMode="auto">
          <a:xfrm>
            <a:off x="5292725" y="1341438"/>
            <a:ext cx="1008063" cy="936625"/>
            <a:chOff x="340" y="1253"/>
            <a:chExt cx="635" cy="590"/>
          </a:xfrm>
        </p:grpSpPr>
        <p:sp>
          <p:nvSpPr>
            <p:cNvPr id="7186" name="AutoShape 64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7" name="AutoShape 65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" name="Group 66"/>
          <p:cNvGrpSpPr>
            <a:grpSpLocks/>
          </p:cNvGrpSpPr>
          <p:nvPr/>
        </p:nvGrpSpPr>
        <p:grpSpPr bwMode="auto">
          <a:xfrm>
            <a:off x="3924300" y="260350"/>
            <a:ext cx="1008063" cy="936625"/>
            <a:chOff x="340" y="1253"/>
            <a:chExt cx="635" cy="590"/>
          </a:xfrm>
        </p:grpSpPr>
        <p:sp>
          <p:nvSpPr>
            <p:cNvPr id="7184" name="AutoShape 67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5" name="AutoShape 68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7451725" y="260350"/>
            <a:ext cx="1008063" cy="936625"/>
            <a:chOff x="340" y="1253"/>
            <a:chExt cx="635" cy="590"/>
          </a:xfrm>
        </p:grpSpPr>
        <p:sp>
          <p:nvSpPr>
            <p:cNvPr id="7182" name="AutoShape 73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3" name="AutoShape 74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" name="Group 75"/>
          <p:cNvGrpSpPr>
            <a:grpSpLocks/>
          </p:cNvGrpSpPr>
          <p:nvPr/>
        </p:nvGrpSpPr>
        <p:grpSpPr bwMode="auto">
          <a:xfrm>
            <a:off x="3924300" y="2420938"/>
            <a:ext cx="1008063" cy="936625"/>
            <a:chOff x="340" y="1253"/>
            <a:chExt cx="635" cy="590"/>
          </a:xfrm>
        </p:grpSpPr>
        <p:sp>
          <p:nvSpPr>
            <p:cNvPr id="7180" name="AutoShape 76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1" name="AutoShape 77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5" name="Hideyo_Blackmoon-Akashic_Nest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715272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000"/>
                            </p:stCondLst>
                            <p:childTnLst>
                              <p:par>
                                <p:cTn id="1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28856 C 0.15521 -0.28856 0.2757 -0.14936 0.2757 0.02196 C 0.2757 0.19306 0.15521 0.33295 0.00764 0.33295 C -0.1401 0.33295 -0.25989 0.19306 -0.25989 0.02196 C -0.25989 -0.14936 -0.1401 -0.28856 0.00764 -0.28856 Z " pathEditMode="relative" rAng="0" ptsTypes="fffff">
                                      <p:cBhvr>
                                        <p:cTn id="17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2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28856 C 0.15434 -0.28856 0.27413 -0.14752 0.27413 0.0259 C 0.27413 0.19954 0.15434 0.34058 0.00764 0.34058 C -0.13889 0.34058 -0.25764 0.19954 -0.25764 0.0259 C -0.25764 -0.14752 -0.13889 -0.28856 0.00764 -0.28856 Z " pathEditMode="relative" rAng="0" ptsTypes="fffff">
                                      <p:cBhvr>
                                        <p:cTn id="173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75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6650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1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80390" y="118595"/>
            <a:ext cx="638322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Життєвий шлях А.-М. Ампера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solidFill>
                  <a:srgbClr val="FFC000"/>
                </a:solidFill>
                <a:latin typeface="+mj-lt"/>
                <a:cs typeface="Arial" pitchFamily="34" charset="0"/>
              </a:rPr>
              <a:t>(1775-1836)</a:t>
            </a:r>
            <a:endParaRPr kumimoji="0" lang="uk-UA" sz="3200" b="0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" name="Простые истории. Французский физик Андре Мари Ампер[1]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43042" y="157161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37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468360" y="691920"/>
            <a:ext cx="8229600" cy="928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3600" b="1" strike="noStrike" spc="-1">
                <a:solidFill>
                  <a:srgbClr val="FFFFFF"/>
                </a:solidFill>
                <a:latin typeface="Georgia"/>
              </a:rPr>
              <a:t>Вимірювання електричних величин</a:t>
            </a:r>
            <a:r>
              <a:t/>
            </a:r>
            <a:br/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78920" y="1600200"/>
            <a:ext cx="8713800" cy="4525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720" indent="-342720">
              <a:lnSpc>
                <a:spcPct val="100000"/>
              </a:lnSpc>
              <a:spcBef>
                <a:spcPts val="550"/>
              </a:spcBef>
              <a:buClr>
                <a:srgbClr val="FFFFFF"/>
              </a:buClr>
              <a:buFont typeface="Arial"/>
              <a:buChar char="•"/>
            </a:pPr>
            <a:r>
              <a:rPr lang="uk-UA" sz="2200" b="1" strike="noStrike" spc="-1">
                <a:solidFill>
                  <a:srgbClr val="FFFFFF"/>
                </a:solidFill>
                <a:latin typeface="Georgia"/>
              </a:rPr>
              <a:t>Установити, для вимірювання якої фізичної величини використовується прилад.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 marL="342720" indent="-342720">
              <a:lnSpc>
                <a:spcPct val="100000"/>
              </a:lnSpc>
              <a:spcBef>
                <a:spcPts val="550"/>
              </a:spcBef>
              <a:buClr>
                <a:srgbClr val="FFFFFF"/>
              </a:buClr>
              <a:buFont typeface="Arial"/>
              <a:buChar char="•"/>
            </a:pPr>
            <a:r>
              <a:rPr lang="uk-UA" sz="2200" b="1" strike="noStrike" spc="-1">
                <a:solidFill>
                  <a:srgbClr val="FFFFFF"/>
                </a:solidFill>
                <a:latin typeface="Georgia"/>
              </a:rPr>
              <a:t>Установити, на яке максимальне значення вимірювальної величини розрахований прилад.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 marL="342720" indent="-342720">
              <a:lnSpc>
                <a:spcPct val="100000"/>
              </a:lnSpc>
              <a:spcBef>
                <a:spcPts val="550"/>
              </a:spcBef>
              <a:buClr>
                <a:srgbClr val="FFFFFF"/>
              </a:buClr>
              <a:buFont typeface="Arial"/>
              <a:buChar char="•"/>
            </a:pPr>
            <a:r>
              <a:rPr lang="uk-UA" sz="2200" b="1" strike="noStrike" spc="-1">
                <a:solidFill>
                  <a:srgbClr val="FFFFFF"/>
                </a:solidFill>
                <a:latin typeface="Georgia"/>
              </a:rPr>
              <a:t>Перевищення  - зіпсує прилад.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 marL="342720" indent="-342720">
              <a:lnSpc>
                <a:spcPct val="100000"/>
              </a:lnSpc>
              <a:spcBef>
                <a:spcPts val="550"/>
              </a:spcBef>
              <a:buClr>
                <a:srgbClr val="FFFFFF"/>
              </a:buClr>
              <a:buFont typeface="Arial"/>
              <a:buChar char="•"/>
            </a:pPr>
            <a:r>
              <a:rPr lang="uk-UA" sz="2200" b="1" strike="noStrike" spc="-1">
                <a:solidFill>
                  <a:srgbClr val="FFFFFF"/>
                </a:solidFill>
                <a:latin typeface="Georgia"/>
              </a:rPr>
              <a:t>Установити, для якого струму можна використати.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 marL="342720" indent="-342720">
              <a:lnSpc>
                <a:spcPct val="100000"/>
              </a:lnSpc>
              <a:spcBef>
                <a:spcPts val="550"/>
              </a:spcBef>
              <a:buClr>
                <a:srgbClr val="FFFFFF"/>
              </a:buClr>
              <a:buFont typeface="Arial"/>
              <a:buChar char="•"/>
            </a:pPr>
            <a:r>
              <a:rPr lang="uk-UA" sz="2200" b="1" strike="noStrike" spc="-1">
                <a:solidFill>
                  <a:srgbClr val="FFFFFF"/>
                </a:solidFill>
                <a:latin typeface="Georgia"/>
              </a:rPr>
              <a:t>Постійного – тобто струм, який не змінює свого напрямку «- »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 marL="342720" indent="-342720">
              <a:lnSpc>
                <a:spcPct val="100000"/>
              </a:lnSpc>
              <a:spcBef>
                <a:spcPts val="550"/>
              </a:spcBef>
              <a:buClr>
                <a:srgbClr val="FFFFFF"/>
              </a:buClr>
              <a:buFont typeface="Arial"/>
              <a:buChar char="•"/>
            </a:pPr>
            <a:r>
              <a:rPr lang="uk-UA" sz="2200" b="1" strike="noStrike" spc="-1">
                <a:solidFill>
                  <a:srgbClr val="FFFFFF"/>
                </a:solidFill>
                <a:latin typeface="Georgia"/>
              </a:rPr>
              <a:t>Визначити ціну поділки шкали приладу.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 marL="342720" indent="-342720">
              <a:lnSpc>
                <a:spcPct val="100000"/>
              </a:lnSpc>
              <a:spcBef>
                <a:spcPts val="550"/>
              </a:spcBef>
              <a:buClr>
                <a:srgbClr val="FFFFFF"/>
              </a:buClr>
              <a:buFont typeface="Arial"/>
              <a:buChar char="•"/>
            </a:pPr>
            <a:r>
              <a:rPr lang="uk-UA" sz="2200" b="1" strike="noStrike" spc="-1">
                <a:solidFill>
                  <a:srgbClr val="FFFFFF"/>
                </a:solidFill>
                <a:latin typeface="Georgia"/>
              </a:rPr>
              <a:t>Визначити, яке значення вимірювальної величини показує прилад.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 marL="342720" indent="-342720">
              <a:lnSpc>
                <a:spcPct val="100000"/>
              </a:lnSpc>
              <a:spcBef>
                <a:spcPts val="550"/>
              </a:spcBef>
              <a:buClr>
                <a:srgbClr val="FFFFFF"/>
              </a:buClr>
              <a:buFont typeface="Arial"/>
              <a:buChar char="•"/>
            </a:pP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457200" y="274320"/>
            <a:ext cx="8229600" cy="2082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err="1">
                <a:solidFill>
                  <a:srgbClr val="FFFFFF"/>
                </a:solidFill>
                <a:latin typeface="Georgia"/>
              </a:rPr>
              <a:t>Визначити</a:t>
            </a:r>
            <a:r>
              <a:rPr lang="ru-RU" sz="4000" b="1" strike="noStrike" spc="-1" dirty="0">
                <a:solidFill>
                  <a:srgbClr val="FFFFFF"/>
                </a:solidFill>
                <a:latin typeface="Georgia"/>
              </a:rPr>
              <a:t> </a:t>
            </a:r>
            <a:r>
              <a:rPr lang="ru-RU" sz="4000" b="1" strike="noStrike" spc="-1" dirty="0" err="1">
                <a:solidFill>
                  <a:srgbClr val="FFFFFF"/>
                </a:solidFill>
                <a:latin typeface="Georgia"/>
              </a:rPr>
              <a:t>ціну</a:t>
            </a:r>
            <a:r>
              <a:rPr lang="ru-RU" sz="4000" b="1" strike="noStrike" spc="-1" dirty="0">
                <a:solidFill>
                  <a:srgbClr val="FFFFFF"/>
                </a:solidFill>
                <a:latin typeface="Georgia"/>
              </a:rPr>
              <a:t> </a:t>
            </a:r>
            <a:r>
              <a:rPr lang="ru-RU" sz="4000" b="1" strike="noStrike" spc="-1" dirty="0" err="1">
                <a:solidFill>
                  <a:srgbClr val="FFFFFF"/>
                </a:solidFill>
                <a:latin typeface="Georgia"/>
              </a:rPr>
              <a:t>поділки</a:t>
            </a:r>
            <a:r>
              <a:rPr lang="ru-RU" sz="4000" b="1" strike="noStrike" spc="-1" dirty="0">
                <a:solidFill>
                  <a:srgbClr val="FFFFFF"/>
                </a:solidFill>
                <a:latin typeface="Georgia"/>
              </a:rPr>
              <a:t> </a:t>
            </a:r>
            <a:r>
              <a:rPr lang="ru-RU" sz="4000" b="1" strike="noStrike" spc="-1" dirty="0" err="1">
                <a:solidFill>
                  <a:srgbClr val="FFFFFF"/>
                </a:solidFill>
                <a:latin typeface="Georgia"/>
              </a:rPr>
              <a:t>шкали</a:t>
            </a:r>
            <a:r>
              <a:rPr lang="ru-RU" sz="4000" b="1" strike="noStrike" spc="-1" dirty="0">
                <a:solidFill>
                  <a:srgbClr val="FFFFFF"/>
                </a:solidFill>
                <a:latin typeface="Georgia"/>
              </a:rPr>
              <a:t> </a:t>
            </a:r>
            <a:r>
              <a:rPr lang="ru-RU" sz="4000" b="1" strike="noStrike" spc="-1" dirty="0" err="1">
                <a:solidFill>
                  <a:srgbClr val="FFFFFF"/>
                </a:solidFill>
                <a:latin typeface="Georgia"/>
              </a:rPr>
              <a:t>і</a:t>
            </a:r>
            <a:r>
              <a:rPr lang="ru-RU" sz="4000" b="1" strike="noStrike" spc="-1" dirty="0">
                <a:solidFill>
                  <a:srgbClr val="FFFFFF"/>
                </a:solidFill>
                <a:latin typeface="Georgia"/>
              </a:rPr>
              <a:t> </a:t>
            </a:r>
            <a:r>
              <a:rPr lang="ru-RU" sz="4000" b="1" strike="noStrike" spc="-1" dirty="0" err="1">
                <a:solidFill>
                  <a:srgbClr val="FFFFFF"/>
                </a:solidFill>
                <a:latin typeface="Georgia"/>
              </a:rPr>
              <a:t>показання</a:t>
            </a:r>
            <a:r>
              <a:rPr lang="ru-RU" sz="4000" b="1" strike="noStrike" spc="-1" dirty="0">
                <a:solidFill>
                  <a:srgbClr val="FFFFFF"/>
                </a:solidFill>
                <a:latin typeface="Georgia"/>
              </a:rPr>
              <a:t> </a:t>
            </a:r>
            <a:r>
              <a:rPr lang="ru-RU" sz="4000" b="1" strike="noStrike" spc="-1" dirty="0" err="1">
                <a:solidFill>
                  <a:srgbClr val="FFFFFF"/>
                </a:solidFill>
                <a:latin typeface="Georgia"/>
              </a:rPr>
              <a:t>даного</a:t>
            </a:r>
            <a:r>
              <a:rPr lang="ru-RU" sz="4000" b="1" strike="noStrike" spc="-1" dirty="0">
                <a:solidFill>
                  <a:srgbClr val="FFFFFF"/>
                </a:solidFill>
                <a:latin typeface="Georgia"/>
              </a:rPr>
              <a:t> </a:t>
            </a:r>
            <a:r>
              <a:rPr lang="ru-RU" sz="4000" b="1" strike="noStrike" spc="-1" dirty="0" err="1">
                <a:solidFill>
                  <a:srgbClr val="FFFFFF"/>
                </a:solidFill>
                <a:latin typeface="Georgia"/>
              </a:rPr>
              <a:t>приладу</a:t>
            </a:r>
            <a:endParaRPr lang="en-U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3" name="Picture 10" descr="10c-i1"/>
          <p:cNvPicPr/>
          <p:nvPr/>
        </p:nvPicPr>
        <p:blipFill>
          <a:blip r:embed="rId2" cstate="print"/>
          <a:stretch/>
        </p:blipFill>
        <p:spPr>
          <a:xfrm>
            <a:off x="2481120" y="2346480"/>
            <a:ext cx="3681720" cy="3878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/>
          <p:nvPr/>
        </p:nvPicPr>
        <p:blipFill>
          <a:blip r:embed="rId2" cstate="print">
            <a:extLst>
              <a:ext uri="{28A0092B-C50C-407E-A947-70E740481C1C}"/>
            </a:extLst>
          </a:blip>
          <a:srcRect l="840" t="2222" r="68908" b="20000"/>
          <a:stretch>
            <a:fillRect/>
          </a:stretch>
        </p:blipFill>
        <p:spPr bwMode="auto">
          <a:xfrm>
            <a:off x="395536" y="3429000"/>
            <a:ext cx="2592288" cy="25202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332656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Який струм тече через амперметри, зображені на малюнках?</a:t>
            </a:r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11"/>
          <p:cNvPicPr/>
          <p:nvPr/>
        </p:nvPicPr>
        <p:blipFill>
          <a:blip r:embed="rId2" cstate="print">
            <a:extLst>
              <a:ext uri="{28A0092B-C50C-407E-A947-70E740481C1C}"/>
            </a:extLst>
          </a:blip>
          <a:srcRect l="67733" t="2323" r="1731" b="18696"/>
          <a:stretch>
            <a:fillRect/>
          </a:stretch>
        </p:blipFill>
        <p:spPr bwMode="auto">
          <a:xfrm>
            <a:off x="5868144" y="3573016"/>
            <a:ext cx="2664296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81463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uk-UA" sz="44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Працюємо самостійно:</a:t>
            </a:r>
            <a:endParaRPr lang="uk-UA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79512" y="101295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Визначити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ціну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поділки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шкали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показання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даного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приладу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Яке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максимальне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значення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сили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струму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можна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виміряти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Яку силу струму показує стрілка?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www.playcast.ru/uploads/2016/07/30/1944267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2189141" cy="2146304"/>
          </a:xfrm>
          <a:prstGeom prst="rect">
            <a:avLst/>
          </a:prstGeom>
          <a:noFill/>
        </p:spPr>
      </p:pic>
      <p:pic>
        <p:nvPicPr>
          <p:cNvPr id="7" name="Picture 2" descr="http://www.playcast.ru/uploads/2016/07/30/1944267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988840"/>
            <a:ext cx="2189141" cy="2146304"/>
          </a:xfrm>
          <a:prstGeom prst="rect">
            <a:avLst/>
          </a:prstGeom>
          <a:noFill/>
        </p:spPr>
      </p:pic>
      <p:pic>
        <p:nvPicPr>
          <p:cNvPr id="8" name="Picture 2" descr="http://www.playcast.ru/uploads/2016/07/30/1944267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916832"/>
            <a:ext cx="2189141" cy="2146304"/>
          </a:xfrm>
          <a:prstGeom prst="rect">
            <a:avLst/>
          </a:prstGeom>
          <a:noFill/>
        </p:spPr>
      </p:pic>
      <p:pic>
        <p:nvPicPr>
          <p:cNvPr id="9" name="Picture 2" descr="http://shopforclipart.com/images/sports-number-1-cliparts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204864"/>
            <a:ext cx="428628" cy="571504"/>
          </a:xfrm>
          <a:prstGeom prst="rect">
            <a:avLst/>
          </a:prstGeom>
          <a:noFill/>
        </p:spPr>
      </p:pic>
      <p:pic>
        <p:nvPicPr>
          <p:cNvPr id="10" name="Picture 7" descr="C:\Users\UserUL\Desktop\2_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916832"/>
            <a:ext cx="642910" cy="547668"/>
          </a:xfrm>
          <a:prstGeom prst="rect">
            <a:avLst/>
          </a:prstGeom>
          <a:noFill/>
        </p:spPr>
      </p:pic>
      <p:pic>
        <p:nvPicPr>
          <p:cNvPr id="11" name="Picture 4" descr="http://images.yo.md/images/28classic_red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700808"/>
            <a:ext cx="593706" cy="661978"/>
          </a:xfrm>
          <a:prstGeom prst="rect">
            <a:avLst/>
          </a:prstGeom>
          <a:noFill/>
        </p:spPr>
      </p:pic>
      <p:pic>
        <p:nvPicPr>
          <p:cNvPr id="55300" name="Picture 4" descr="http://rones-art.ru/wp-content/uploads/Ammeter-by-Rones-1024x102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4149080"/>
            <a:ext cx="2915816" cy="2708920"/>
          </a:xfrm>
          <a:prstGeom prst="rect">
            <a:avLst/>
          </a:prstGeom>
          <a:noFill/>
        </p:spPr>
      </p:pic>
      <p:pic>
        <p:nvPicPr>
          <p:cNvPr id="14" name="Рисунок 13" descr="https://ds03.infourok.ru/uploads/ex/02a8/0003bfaf-800b7930/img7.jpg"/>
          <p:cNvPicPr/>
          <p:nvPr/>
        </p:nvPicPr>
        <p:blipFill>
          <a:blip r:embed="rId8" cstate="print"/>
          <a:srcRect l="50022" t="22512" r="6178" b="20143"/>
          <a:stretch>
            <a:fillRect/>
          </a:stretch>
        </p:blipFill>
        <p:spPr bwMode="auto">
          <a:xfrm>
            <a:off x="3131840" y="4223657"/>
            <a:ext cx="2952328" cy="263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UL\Desktop\51146d052e1742a729ea17e4e6459869.jpg"/>
          <p:cNvPicPr/>
          <p:nvPr/>
        </p:nvPicPr>
        <p:blipFill>
          <a:blip r:embed="rId9" cstate="print"/>
          <a:srcRect l="8085" t="5283" r="57989" b="14603"/>
          <a:stretch>
            <a:fillRect/>
          </a:stretch>
        </p:blipFill>
        <p:spPr bwMode="auto">
          <a:xfrm>
            <a:off x="6372201" y="4221088"/>
            <a:ext cx="277180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2.bp.blogspot.com/-OxJMOaAp0OY/V-KQh6_lDZI/AAAAAAAAARU/4UeqRtZEnKYnAfNL9_YUaaDq6GsAQF5QwCLcB/s1600/dnews--2397--how-this-experiment-will-change-particle-physics-f--large.th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gellanbus.com.ua/wp-content/uploads/2016/06/Slayd_for_sayt_disproporshion_pravka3-01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8" name="AutoShape 4" descr="http://img-fotki.yandex.ru/get/4138/47407354.bc1/0_11d72a_62fc8192_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0" name="AutoShape 6" descr="http://img-fotki.yandex.ru/get/4138/47407354.bc1/0_11d72a_62fc8192_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4" name="AutoShape 10" descr="http://img-fotki.yandex.ru/get/4138/47407354.bc1/0_11d72a_62fc8192_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Прямоугольник 11"/>
          <p:cNvSpPr/>
          <p:nvPr/>
        </p:nvSpPr>
        <p:spPr>
          <a:xfrm>
            <a:off x="7286644" y="1928802"/>
            <a:ext cx="1024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r>
              <a:rPr lang="uk-UA" sz="1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Куп</a:t>
            </a:r>
            <a:r>
              <a:rPr lang="en-US" sz="1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’</a:t>
            </a:r>
            <a:r>
              <a:rPr lang="uk-UA" sz="12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янськ</a:t>
            </a:r>
            <a:r>
              <a:rPr lang="uk-UA" sz="1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endParaRPr lang="uk-UA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8914" name="Picture 2" descr="C:\Users\UserUL\Desktop\0_11d72a_62fc8192_S.p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429000"/>
            <a:ext cx="220188" cy="304427"/>
          </a:xfrm>
          <a:prstGeom prst="rect">
            <a:avLst/>
          </a:prstGeom>
          <a:noFill/>
        </p:spPr>
      </p:pic>
      <p:pic>
        <p:nvPicPr>
          <p:cNvPr id="38916" name="Picture 4" descr="C:\Users\UserUL\Desktop\0_11d72a_62fc8192_S.pn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1556792"/>
            <a:ext cx="244415" cy="30442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humbs.gfycat.com/MessyUniformJuliabutterfly-size_restricte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8" name="Picture 8" descr="https://www.tipode.net/wp-content/uploads/2018/04/word-image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4853"/>
            <a:ext cx="8858320" cy="66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oprezi.ru/fl/image.raw?view=image&amp;type=img&amp;id=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1684437" cy="162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9954485">
            <a:off x="-936026" y="1752678"/>
            <a:ext cx="1052010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3200" b="1" i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КНИГА СКАРГ І </a:t>
            </a:r>
          </a:p>
          <a:p>
            <a:pPr algn="ctr"/>
            <a:r>
              <a:rPr lang="uk-UA" sz="3200" b="1" i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ПРОПОЗИЦІЙ</a:t>
            </a:r>
            <a:endParaRPr lang="uk-UA" sz="32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1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mir-s3-cdn-cf.behance.net/project_modules/1400/4c032e28008799.56e41b3bbd97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196752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Цікаво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вами </a:t>
            </a:r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Було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дегустувати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Франції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побувати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Назад </a:t>
            </a:r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повернемось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клас</a:t>
            </a:r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 </a:t>
            </a:r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визначимо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настрій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наш.</a:t>
            </a:r>
            <a:endParaRPr lang="uk-UA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https://img-fotki.yandex.ru/get/99562/47606540.be/0_124639_f7ab8ab6_X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3491" name="Picture 3" descr="C:\Users\UserUL\Desktop\0_124639_f7ab8ab6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3493" name="AutoShape 5" descr="https://avatars.mds.yandex.net/get-pdb/881477/f6a2a0dd-2b9e-4a6e-84fe-0e4d8cee27bf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3494" name="Picture 6" descr="C:\Users\UserUL\Desktop\s12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2093218" cy="1949202"/>
          </a:xfrm>
          <a:prstGeom prst="rect">
            <a:avLst/>
          </a:prstGeom>
          <a:noFill/>
        </p:spPr>
      </p:pic>
      <p:sp>
        <p:nvSpPr>
          <p:cNvPr id="63496" name="AutoShape 8" descr="https://avatars.mds.yandex.net/get-pdb/225396/5f937e02-c835-4565-9af8-eeff40a01c26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3497" name="Picture 9" descr="C:\Users\UserUL\Desktop\s1200 (1)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2636912"/>
            <a:ext cx="2448272" cy="1849388"/>
          </a:xfrm>
          <a:prstGeom prst="rect">
            <a:avLst/>
          </a:prstGeom>
          <a:noFill/>
        </p:spPr>
      </p:pic>
      <p:pic>
        <p:nvPicPr>
          <p:cNvPr id="63498" name="Picture 10" descr="C:\Users\UserUL\Desktop\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25144"/>
            <a:ext cx="1264915" cy="1336923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>
            <a:off x="2411760" y="1628800"/>
            <a:ext cx="151216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>
            <a:off x="2411760" y="3429000"/>
            <a:ext cx="151216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>
            <a:off x="2483768" y="5229200"/>
            <a:ext cx="151216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11967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2190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Мені було цікаво:</a:t>
            </a:r>
          </a:p>
          <a:p>
            <a:pPr lvl="0" indent="2190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дізнався...</a:t>
            </a:r>
          </a:p>
          <a:p>
            <a:pPr lvl="0" indent="219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зрозумів...</a:t>
            </a:r>
          </a:p>
          <a:p>
            <a:pPr lvl="0" indent="219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навчився...</a:t>
            </a:r>
          </a:p>
          <a:p>
            <a:pPr lvl="0" indent="219075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3501008"/>
            <a:ext cx="3700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19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Найбільший мій успіх — це...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5229200"/>
            <a:ext cx="257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Мені було нецікаво...</a:t>
            </a:r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83768" y="260648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Рефлексія</a:t>
            </a:r>
            <a:endParaRPr lang="uk-UA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5656" y="332656"/>
            <a:ext cx="5534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Саморефлексія</a:t>
            </a:r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628800"/>
            <a:ext cx="5091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Чи справдилися мої очікування</a:t>
            </a:r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?</a:t>
            </a:r>
            <a:endParaRPr lang="uk-UA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https://media.giphy.com/media/HxrSJ55BHTPl6/giph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492896"/>
            <a:ext cx="3816424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012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otvet.imgsmail.ru/download/u_52c210e70243256cf8b9f9a5aa225444_8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427984" cy="3429001"/>
          </a:xfrm>
          <a:prstGeom prst="rect">
            <a:avLst/>
          </a:prstGeom>
          <a:noFill/>
        </p:spPr>
      </p:pic>
      <p:pic>
        <p:nvPicPr>
          <p:cNvPr id="56324" name="Picture 4" descr="http://img.chan4chan.com/img/2016-05-28/146261088282479597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409949"/>
            <a:ext cx="4716016" cy="3448051"/>
          </a:xfrm>
          <a:prstGeom prst="rect">
            <a:avLst/>
          </a:prstGeom>
          <a:noFill/>
        </p:spPr>
      </p:pic>
      <p:pic>
        <p:nvPicPr>
          <p:cNvPr id="56325" name="Picture 5" descr="C:\Users\UserUL\Desktop\63_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0"/>
            <a:ext cx="2915816" cy="3429000"/>
          </a:xfrm>
          <a:prstGeom prst="rect">
            <a:avLst/>
          </a:prstGeom>
          <a:noFill/>
        </p:spPr>
      </p:pic>
      <p:pic>
        <p:nvPicPr>
          <p:cNvPr id="56326" name="Picture 6" descr="C:\Users\UserUL\Desktop\7d7845f62e44fbe148653a7fa3743c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1" y="0"/>
            <a:ext cx="2411760" cy="3429000"/>
          </a:xfrm>
          <a:prstGeom prst="rect">
            <a:avLst/>
          </a:prstGeom>
          <a:noFill/>
        </p:spPr>
      </p:pic>
      <p:pic>
        <p:nvPicPr>
          <p:cNvPr id="56328" name="Picture 8" descr="http://file.mobilmusic.ru/96/99/77/118365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3016"/>
            <a:ext cx="4427984" cy="328498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333685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5715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дослідженні природної електрики…</a:t>
            </a:r>
            <a:endParaRPr lang="uk-UA" sz="1050" dirty="0" smtClean="0">
              <a:latin typeface="Arial" pitchFamily="34" charset="0"/>
              <a:cs typeface="Arial" pitchFamily="34" charset="0"/>
            </a:endParaRPr>
          </a:p>
          <a:p>
            <a:pPr lvl="0" indent="571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…</a:t>
            </a:r>
            <a:r>
              <a:rPr lang="uk-UA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загинув російський вчений і соратник М. Ломоносова </a:t>
            </a:r>
            <a:r>
              <a:rPr lang="uk-UA" b="1" u="sng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Г.</a:t>
            </a:r>
            <a:r>
              <a:rPr lang="uk-UA" b="1" u="sng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Ріхман</a:t>
            </a:r>
            <a:r>
              <a:rPr lang="uk-UA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Він намагався виміряти величину електричного заряду, який виникає під час грози. Блискавка вдарила в металеву жердину, встановлену вертикально в пристрої </a:t>
            </a:r>
            <a:r>
              <a:rPr lang="uk-UA" b="1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Ріхмана</a:t>
            </a:r>
            <a:r>
              <a:rPr lang="uk-UA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Сам Ломоносов так писав у повідомленні про побачене: «Перший удар від лляної нитки потрапив у голову – там червоно - вишнева пляма, а вийшла з нього електрична сила через ноги. Ноги й пальці сині, черевик розірваний, але не пропалений».</a:t>
            </a:r>
            <a:endParaRPr lang="uk-UA" sz="24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88640"/>
            <a:ext cx="7025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Для допитливих</a:t>
            </a:r>
            <a:endParaRPr lang="uk-U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345960" y="324000"/>
            <a:ext cx="4730760" cy="59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uk-UA" sz="3200" b="1" u="sng" strike="noStrike" spc="-1">
                <a:solidFill>
                  <a:srgbClr val="FFFF00"/>
                </a:solidFill>
                <a:uFillTx/>
                <a:latin typeface="Times New Roman"/>
              </a:rPr>
              <a:t>Цікаві факти про блискавку</a:t>
            </a:r>
            <a:r>
              <a:rPr lang="uk-UA" sz="3200" b="1" u="sng" strike="noStrike" spc="-1">
                <a:solidFill>
                  <a:srgbClr val="CC0000"/>
                </a:solidFill>
                <a:uFillTx/>
                <a:latin typeface="Times New Roman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 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-1">
                <a:solidFill>
                  <a:srgbClr val="000000"/>
                </a:solidFill>
                <a:latin typeface="Times New Roman"/>
              </a:rPr>
              <a:t> </a:t>
            </a:r>
            <a:r>
              <a:rPr lang="uk-UA" sz="2000" b="1" strike="noStrike" spc="-1">
                <a:solidFill>
                  <a:srgbClr val="FFFFFF"/>
                </a:solidFill>
                <a:latin typeface="Times New Roman"/>
              </a:rPr>
              <a:t>• Спалах блискавки товщиною в кілька сантиметрів має енергію, достатню, щоб запалити 1 000 000 електричних лампочок по 100 Ват.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-1">
                <a:solidFill>
                  <a:srgbClr val="FFFF00"/>
                </a:solidFill>
                <a:latin typeface="Times New Roman"/>
              </a:rPr>
              <a:t>  • Вдаряючи в піщаний грунт, блискавка сприяє утворенню скла. Після грози в піску можна знайти смужки скла.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FFFFFF"/>
                </a:solidFill>
                <a:latin typeface="Times New Roman"/>
              </a:rPr>
              <a:t>  • Енергія грозової хмари розміром 10х10 км  і висотою  5 км  приблизно дорівнює енергії атомної бомби, скинутої на Хіросіму.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FFFFFF"/>
                </a:solidFill>
                <a:latin typeface="Times New Roman"/>
              </a:rPr>
              <a:t> 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5508720" y="4221000"/>
            <a:ext cx="3311280" cy="192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uk-UA" sz="2000" b="1" strike="noStrike" spc="-1">
                <a:solidFill>
                  <a:srgbClr val="FFFF00"/>
                </a:solidFill>
                <a:latin typeface="Times New Roman"/>
              </a:rPr>
              <a:t>Температура блискавки може досягати більше ніж 27 000 градусів за Цельсієм. Це в п’ять разів гарячіше, ніж поверхня Сонця.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6" name="AutoShape 2" descr="https://avatars.mds.yandex.net/get-pdb/163339/501f9dc4-7b25-4bc7-9db4-f72ce7bb6b08/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7" name="Picture 3" descr="C:\Users\UserUL\Desktop\orig (1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2656"/>
            <a:ext cx="4067944" cy="3133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slinky.me/uploads/pic/8/tumblr_mmo062mVZT1qa8a12o1_5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UL\Desktop\giphy (1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644008" cy="3140968"/>
          </a:xfrm>
          <a:prstGeom prst="rect">
            <a:avLst/>
          </a:prstGeom>
          <a:noFill/>
        </p:spPr>
      </p:pic>
      <p:pic>
        <p:nvPicPr>
          <p:cNvPr id="1027" name="Picture 3" descr="C:\Users\UserUL\Desktop\giphy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1"/>
            <a:ext cx="4701158" cy="3789040"/>
          </a:xfrm>
          <a:prstGeom prst="rect">
            <a:avLst/>
          </a:prstGeom>
          <a:noFill/>
        </p:spPr>
      </p:pic>
      <p:pic>
        <p:nvPicPr>
          <p:cNvPr id="1029" name="Picture 5" descr="C:\Users\UserUL\Desktop\giph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"/>
            <a:ext cx="4499992" cy="3140968"/>
          </a:xfrm>
          <a:prstGeom prst="rect">
            <a:avLst/>
          </a:prstGeom>
          <a:noFill/>
        </p:spPr>
      </p:pic>
      <p:pic>
        <p:nvPicPr>
          <p:cNvPr id="1030" name="Picture 6" descr="C:\Users\UserUL\Desktop\89365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140968"/>
            <a:ext cx="4427984" cy="3717032"/>
          </a:xfrm>
          <a:prstGeom prst="rect">
            <a:avLst/>
          </a:prstGeom>
          <a:noFill/>
        </p:spPr>
      </p:pic>
      <p:pic>
        <p:nvPicPr>
          <p:cNvPr id="37890" name="Picture 2" descr="https://img1.picmix.com/output/stamp/thumb/8/3/5/0/70538_2733b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852936"/>
            <a:ext cx="936104" cy="742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UL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</p:spPr>
      </p:pic>
      <p:pic>
        <p:nvPicPr>
          <p:cNvPr id="2051" name="Picture 3" descr="C:\Users\UserUL\Desktop\0_8db81_626faea6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laycast.ru/uploads/2017/10/06/2359598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oe_dassin_dzho_dassen_-_et_si_tu_nexistais_pas_eslib_ne_bilo_tebja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8424" y="61653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39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perorestodisco.com/DOCS/photos/7289/Cafe%20Ampere%20Lyon%202%20enseig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mg1.picmix.com/output/stamp/thumb/8/3/5/0/70538_2733b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77072"/>
            <a:ext cx="1307579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mg1.picmix.com/output/stamp/thumb/8/3/5/0/70538_2733b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9139" y="4017996"/>
            <a:ext cx="598934" cy="4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26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avatanplus.com/files/resources/original/59d732c2ee62015ef09e49a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3" name="Picture 5" descr="C:\Users\UserUL\Desktop\407027842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2500330" cy="3500462"/>
          </a:xfrm>
          <a:prstGeom prst="rect">
            <a:avLst/>
          </a:prstGeom>
          <a:noFill/>
        </p:spPr>
      </p:pic>
      <p:pic>
        <p:nvPicPr>
          <p:cNvPr id="43014" name="Picture 6" descr="C:\Users\UserUL\Desktop\229563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89040"/>
            <a:ext cx="1524000" cy="1450975"/>
          </a:xfrm>
          <a:prstGeom prst="rect">
            <a:avLst/>
          </a:prstGeom>
          <a:noFill/>
        </p:spPr>
      </p:pic>
      <p:pic>
        <p:nvPicPr>
          <p:cNvPr id="43015" name="Picture 7" descr="C:\Users\UserUL\Desktop\229563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988840"/>
            <a:ext cx="1524000" cy="1450975"/>
          </a:xfrm>
          <a:prstGeom prst="rect">
            <a:avLst/>
          </a:prstGeom>
          <a:noFill/>
        </p:spPr>
      </p:pic>
      <p:pic>
        <p:nvPicPr>
          <p:cNvPr id="43016" name="Picture 8" descr="C:\Users\UserUL\Desktop\229563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714356"/>
            <a:ext cx="1524000" cy="1450975"/>
          </a:xfrm>
          <a:prstGeom prst="rect">
            <a:avLst/>
          </a:prstGeom>
          <a:noFill/>
        </p:spPr>
      </p:pic>
      <p:pic>
        <p:nvPicPr>
          <p:cNvPr id="43019" name="Picture 11" descr="http://www.playcast.ru/uploads/2014/12/02/108989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71744"/>
            <a:ext cx="3429024" cy="3143232"/>
          </a:xfrm>
          <a:prstGeom prst="rect">
            <a:avLst/>
          </a:prstGeom>
          <a:noFill/>
        </p:spPr>
      </p:pic>
      <p:sp>
        <p:nvSpPr>
          <p:cNvPr id="8" name="Облако 7"/>
          <p:cNvSpPr/>
          <p:nvPr/>
        </p:nvSpPr>
        <p:spPr>
          <a:xfrm rot="20571072">
            <a:off x="2262880" y="588437"/>
            <a:ext cx="2451011" cy="11750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Відповідати чітко, швидко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 rot="1378153">
            <a:off x="5782009" y="618209"/>
            <a:ext cx="2516585" cy="1202432"/>
          </a:xfrm>
          <a:prstGeom prst="cloud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Не перебивати товаришів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4211960" y="2492896"/>
            <a:ext cx="2088232" cy="1058416"/>
          </a:xfrm>
          <a:prstGeom prst="cloud">
            <a:avLst/>
          </a:prstGeom>
          <a:solidFill>
            <a:srgbClr val="5DF3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Поважати один одного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12" name="Облако 11"/>
          <p:cNvSpPr/>
          <p:nvPr/>
        </p:nvSpPr>
        <p:spPr>
          <a:xfrm rot="1145562">
            <a:off x="5935531" y="4773851"/>
            <a:ext cx="3024336" cy="163448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9900"/>
                </a:solidFill>
              </a:rPr>
              <a:t>Не засмічувати мову словами-паразитами</a:t>
            </a:r>
            <a:endParaRPr lang="uk-UA" b="1" dirty="0">
              <a:solidFill>
                <a:srgbClr val="009900"/>
              </a:solidFill>
            </a:endParaRPr>
          </a:p>
        </p:txBody>
      </p:sp>
      <p:sp>
        <p:nvSpPr>
          <p:cNvPr id="13" name="Облако 12"/>
          <p:cNvSpPr/>
          <p:nvPr/>
        </p:nvSpPr>
        <p:spPr>
          <a:xfrm rot="20334114">
            <a:off x="2332240" y="5188863"/>
            <a:ext cx="2456368" cy="1202432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Не боятися помилятися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1462</TotalTime>
  <Words>601</Words>
  <Application>Microsoft Office PowerPoint</Application>
  <PresentationFormat>Экран (4:3)</PresentationFormat>
  <Paragraphs>109</Paragraphs>
  <Slides>46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Бумажная</vt:lpstr>
      <vt:lpstr>Слайд 1</vt:lpstr>
      <vt:lpstr>Я вас щиро всіх  вітаю, Доброго настрою всім бажаю Все сьогодні щоб вдалося Й до душі вам всім прийшлося, Таємниці щоб відкрили І знання щоб збагатили Будьте впевненими в силі, Дійте в згоді з колективом!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Вправа “Незакінчене речення” </vt:lpstr>
      <vt:lpstr>Вправа “Впіймай помилку”</vt:lpstr>
      <vt:lpstr>Вправа “Вилучи зайве”</vt:lpstr>
      <vt:lpstr>Слайд 14</vt:lpstr>
      <vt:lpstr>Слайд 15</vt:lpstr>
      <vt:lpstr>16 листопада Класна робота Одиниця сили струму – Ампер. Вимірювання сили струму амперметром. Ввімкнення амперметра в коло.</vt:lpstr>
      <vt:lpstr>Словникова робота Амперметр –  Ампер –  Ампер –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UserUL</dc:creator>
  <cp:lastModifiedBy>UserUL</cp:lastModifiedBy>
  <cp:revision>143</cp:revision>
  <dcterms:created xsi:type="dcterms:W3CDTF">2018-10-24T18:03:47Z</dcterms:created>
  <dcterms:modified xsi:type="dcterms:W3CDTF">2018-12-11T10:00:29Z</dcterms:modified>
</cp:coreProperties>
</file>