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4" r:id="rId3"/>
    <p:sldId id="258" r:id="rId4"/>
    <p:sldId id="276" r:id="rId5"/>
    <p:sldId id="270" r:id="rId6"/>
    <p:sldId id="275" r:id="rId7"/>
    <p:sldId id="271" r:id="rId8"/>
    <p:sldId id="274" r:id="rId9"/>
    <p:sldId id="293" r:id="rId10"/>
    <p:sldId id="277" r:id="rId11"/>
    <p:sldId id="273" r:id="rId12"/>
    <p:sldId id="288" r:id="rId13"/>
    <p:sldId id="286" r:id="rId14"/>
    <p:sldId id="287" r:id="rId15"/>
    <p:sldId id="291" r:id="rId16"/>
    <p:sldId id="292" r:id="rId17"/>
    <p:sldId id="297" r:id="rId18"/>
    <p:sldId id="295" r:id="rId19"/>
    <p:sldId id="296" r:id="rId20"/>
    <p:sldId id="279" r:id="rId21"/>
    <p:sldId id="29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l="2000" r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950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402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56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90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CC"/>
                </a:solidFill>
                <a:latin typeface="Bookman Old Style" panose="02050604050505020204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28800"/>
            <a:ext cx="8229600" cy="4525963"/>
          </a:xfrm>
        </p:spPr>
        <p:txBody>
          <a:bodyPr/>
          <a:lstStyle>
            <a:lvl1pPr>
              <a:defRPr>
                <a:solidFill>
                  <a:srgbClr val="0000CC"/>
                </a:solidFill>
                <a:latin typeface="Bookman Old Style" panose="02050604050505020204" pitchFamily="18" charset="0"/>
              </a:defRPr>
            </a:lvl1pPr>
            <a:lvl2pPr>
              <a:defRPr>
                <a:solidFill>
                  <a:srgbClr val="0000CC"/>
                </a:solidFill>
                <a:latin typeface="Bookman Old Style" panose="02050604050505020204" pitchFamily="18" charset="0"/>
              </a:defRPr>
            </a:lvl2pPr>
            <a:lvl3pPr>
              <a:defRPr>
                <a:solidFill>
                  <a:srgbClr val="0000CC"/>
                </a:solidFill>
                <a:latin typeface="Bookman Old Style" panose="02050604050505020204" pitchFamily="18" charset="0"/>
              </a:defRPr>
            </a:lvl3pPr>
            <a:lvl4pPr>
              <a:defRPr>
                <a:solidFill>
                  <a:srgbClr val="0000CC"/>
                </a:solidFill>
                <a:latin typeface="Bookman Old Style" panose="02050604050505020204" pitchFamily="18" charset="0"/>
              </a:defRPr>
            </a:lvl4pPr>
            <a:lvl5pPr>
              <a:defRPr>
                <a:solidFill>
                  <a:srgbClr val="0000CC"/>
                </a:solidFill>
                <a:latin typeface="Bookman Old Style" panose="02050604050505020204" pitchFamily="18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79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4290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26876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462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7008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17008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40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575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88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22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94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CC"/>
                </a:solidFill>
                <a:latin typeface="Bookman Old Style" panose="02050604050505020204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28800"/>
            <a:ext cx="8229600" cy="4525963"/>
          </a:xfrm>
        </p:spPr>
        <p:txBody>
          <a:bodyPr/>
          <a:lstStyle>
            <a:lvl1pPr>
              <a:defRPr>
                <a:solidFill>
                  <a:srgbClr val="0000CC"/>
                </a:solidFill>
                <a:latin typeface="Bookman Old Style" panose="02050604050505020204" pitchFamily="18" charset="0"/>
              </a:defRPr>
            </a:lvl1pPr>
            <a:lvl2pPr>
              <a:defRPr>
                <a:solidFill>
                  <a:srgbClr val="0000CC"/>
                </a:solidFill>
                <a:latin typeface="Bookman Old Style" panose="02050604050505020204" pitchFamily="18" charset="0"/>
              </a:defRPr>
            </a:lvl2pPr>
            <a:lvl3pPr>
              <a:defRPr>
                <a:solidFill>
                  <a:srgbClr val="0000CC"/>
                </a:solidFill>
                <a:latin typeface="Bookman Old Style" panose="02050604050505020204" pitchFamily="18" charset="0"/>
              </a:defRPr>
            </a:lvl3pPr>
            <a:lvl4pPr>
              <a:defRPr>
                <a:solidFill>
                  <a:srgbClr val="0000CC"/>
                </a:solidFill>
                <a:latin typeface="Bookman Old Style" panose="02050604050505020204" pitchFamily="18" charset="0"/>
              </a:defRPr>
            </a:lvl4pPr>
            <a:lvl5pPr>
              <a:defRPr>
                <a:solidFill>
                  <a:srgbClr val="0000CC"/>
                </a:solidFill>
                <a:latin typeface="Bookman Old Style" panose="02050604050505020204" pitchFamily="18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663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598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21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75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4290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26876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53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7008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17008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403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055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257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1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483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72952-B269-4BB2-9E82-372ED791FAB4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1B014-8A27-4827-B65D-DFE0EA422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9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chemeClr val="bg1">
                <a:lumMod val="50000"/>
              </a:schemeClr>
            </a:gs>
            <a:gs pos="72000">
              <a:schemeClr val="bg1">
                <a:lumMod val="75000"/>
              </a:schemeClr>
            </a:gs>
            <a:gs pos="16000">
              <a:schemeClr val="bg1">
                <a:lumMod val="85000"/>
              </a:schemeClr>
            </a:gs>
            <a:gs pos="98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gradFill flip="none" rotWithShape="1">
            <a:gsLst>
              <a:gs pos="23000">
                <a:srgbClr val="0000CC"/>
              </a:gs>
              <a:gs pos="96000">
                <a:srgbClr val="0000CC">
                  <a:alpha val="66000"/>
                </a:srgbClr>
              </a:gs>
              <a:gs pos="11000">
                <a:schemeClr val="accent1">
                  <a:tint val="44500"/>
                  <a:satMod val="160000"/>
                </a:schemeClr>
              </a:gs>
              <a:gs pos="86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72952-B269-4BB2-9E82-372ED791FAB4}" type="datetimeFigureOut">
              <a:rPr lang="ru-RU" smtClean="0"/>
              <a:pPr/>
              <a:t>03.04.2019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/>
              <a:t>Апрельская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5143"/>
            <a:ext cx="2880320" cy="153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8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bg1"/>
          </a:solidFill>
          <a:latin typeface="Bookman Old Style" panose="020506040505050202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rgbClr val="0000CC"/>
          </a:solidFill>
          <a:latin typeface="Bookman Old Style" panose="020506040505050202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gradFill flip="none" rotWithShape="1">
            <a:gsLst>
              <a:gs pos="23000">
                <a:srgbClr val="0000CC"/>
              </a:gs>
              <a:gs pos="96000">
                <a:srgbClr val="0000CC">
                  <a:alpha val="66000"/>
                </a:srgbClr>
              </a:gs>
              <a:gs pos="11000">
                <a:schemeClr val="accent1">
                  <a:tint val="44500"/>
                  <a:satMod val="160000"/>
                </a:schemeClr>
              </a:gs>
              <a:gs pos="86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72952-B269-4BB2-9E82-372ED791FA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Апрельская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5143"/>
            <a:ext cx="2880320" cy="153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3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bg1"/>
          </a:solidFill>
          <a:latin typeface="Bookman Old Style" panose="020506040505050202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rgbClr val="0000CC"/>
          </a:solidFill>
          <a:latin typeface="Bookman Old Style" panose="020506040505050202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11" Type="http://schemas.openxmlformats.org/officeDocument/2006/relationships/package" Target="../embeddings/Microsoft_Word_Document.docx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22.jpeg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642918"/>
            <a:ext cx="7772400" cy="1470025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err="1" smtClean="0">
                <a:solidFill>
                  <a:srgbClr val="0000CC"/>
                </a:solidFill>
              </a:rPr>
              <a:t>Презентація</a:t>
            </a:r>
            <a:r>
              <a:rPr lang="ru-RU" dirty="0" smtClean="0">
                <a:solidFill>
                  <a:srgbClr val="0000CC"/>
                </a:solidFill>
              </a:rPr>
              <a:t> </a:t>
            </a:r>
            <a:r>
              <a:rPr lang="ru-RU" dirty="0" err="1" smtClean="0">
                <a:solidFill>
                  <a:srgbClr val="0000CC"/>
                </a:solidFill>
              </a:rPr>
              <a:t>д</a:t>
            </a:r>
            <a:r>
              <a:rPr lang="ru-RU" dirty="0" err="1" smtClean="0">
                <a:solidFill>
                  <a:srgbClr val="0000CC"/>
                </a:solidFill>
              </a:rPr>
              <a:t>освіду</a:t>
            </a:r>
            <a:r>
              <a:rPr lang="ru-RU" dirty="0" smtClean="0">
                <a:solidFill>
                  <a:srgbClr val="0000CC"/>
                </a:solidFill>
              </a:rPr>
              <a:t> </a:t>
            </a:r>
            <a:r>
              <a:rPr lang="ru-RU" dirty="0" err="1" smtClean="0">
                <a:solidFill>
                  <a:srgbClr val="0000CC"/>
                </a:solidFill>
              </a:rPr>
              <a:t>роботи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1714488"/>
            <a:ext cx="6400800" cy="2000264"/>
          </a:xfrm>
        </p:spPr>
        <p:txBody>
          <a:bodyPr>
            <a:noAutofit/>
          </a:bodyPr>
          <a:lstStyle/>
          <a:p>
            <a:pPr lvl="0"/>
            <a:r>
              <a:rPr lang="uk-UA" sz="2400" i="1" dirty="0" smtClean="0">
                <a:solidFill>
                  <a:schemeClr val="tx1"/>
                </a:solidFill>
              </a:rPr>
              <a:t>вчителя початкових класів</a:t>
            </a:r>
          </a:p>
          <a:p>
            <a:pPr lvl="0"/>
            <a:r>
              <a:rPr lang="uk-UA" sz="2400" i="1" dirty="0" smtClean="0">
                <a:solidFill>
                  <a:schemeClr val="tx1"/>
                </a:solidFill>
              </a:rPr>
              <a:t>Комунального закладу </a:t>
            </a:r>
            <a:r>
              <a:rPr lang="uk-UA" sz="2400" i="1" dirty="0" err="1" smtClean="0">
                <a:solidFill>
                  <a:schemeClr val="tx1"/>
                </a:solidFill>
              </a:rPr>
              <a:t>“Куп</a:t>
            </a:r>
            <a:r>
              <a:rPr lang="en-US" sz="2400" i="1" dirty="0" smtClean="0">
                <a:solidFill>
                  <a:schemeClr val="tx1"/>
                </a:solidFill>
              </a:rPr>
              <a:t>`</a:t>
            </a:r>
            <a:r>
              <a:rPr lang="uk-UA" sz="2400" i="1" dirty="0" err="1" smtClean="0">
                <a:solidFill>
                  <a:schemeClr val="tx1"/>
                </a:solidFill>
              </a:rPr>
              <a:t>янський</a:t>
            </a:r>
            <a:r>
              <a:rPr lang="uk-UA" sz="2400" i="1" dirty="0" smtClean="0">
                <a:solidFill>
                  <a:schemeClr val="tx1"/>
                </a:solidFill>
              </a:rPr>
              <a:t> спеціальний навчально-виховний </a:t>
            </a:r>
            <a:r>
              <a:rPr lang="uk-UA" sz="2400" i="1" dirty="0" err="1" smtClean="0">
                <a:solidFill>
                  <a:schemeClr val="tx1"/>
                </a:solidFill>
              </a:rPr>
              <a:t>комплекс”Харківської</a:t>
            </a:r>
            <a:r>
              <a:rPr lang="uk-UA" sz="2400" i="1" dirty="0" smtClean="0">
                <a:solidFill>
                  <a:schemeClr val="tx1"/>
                </a:solidFill>
              </a:rPr>
              <a:t> обласної ради </a:t>
            </a:r>
          </a:p>
          <a:p>
            <a:pPr lvl="0"/>
            <a:r>
              <a:rPr lang="uk-UA" sz="2400" i="1" dirty="0" err="1" smtClean="0">
                <a:solidFill>
                  <a:schemeClr val="tx1"/>
                </a:solidFill>
              </a:rPr>
              <a:t>Кривошлик</a:t>
            </a:r>
            <a:r>
              <a:rPr lang="uk-UA" sz="2400" i="1" dirty="0" smtClean="0">
                <a:solidFill>
                  <a:schemeClr val="tx1"/>
                </a:solidFill>
              </a:rPr>
              <a:t> Лариси Миколаївни</a:t>
            </a:r>
            <a:endParaRPr lang="ru-RU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30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0000CC"/>
                </a:solidFill>
              </a:rPr>
              <a:t>Арт-терап</a:t>
            </a:r>
            <a:r>
              <a:rPr lang="uk-UA" dirty="0" err="1" smtClean="0">
                <a:solidFill>
                  <a:srgbClr val="0000CC"/>
                </a:solidFill>
              </a:rPr>
              <a:t>ія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428736"/>
            <a:ext cx="4286248" cy="542926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uk-UA" b="1" i="1" spc="-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Арт-терапія</a:t>
            </a:r>
            <a:r>
              <a:rPr lang="uk-UA" i="1" spc="-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i="1" spc="-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(лат. </a:t>
            </a:r>
            <a:r>
              <a:rPr lang="uk-UA" sz="2400" i="1" spc="-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Ars</a:t>
            </a:r>
            <a:r>
              <a:rPr lang="uk-UA" sz="2400" i="1" spc="-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just">
              <a:buNone/>
            </a:pPr>
            <a:r>
              <a:rPr lang="uk-UA" sz="2400" i="1" spc="-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мистецтво, </a:t>
            </a:r>
            <a:r>
              <a:rPr lang="uk-UA" sz="2400" i="1" spc="-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грец</a:t>
            </a:r>
            <a:r>
              <a:rPr lang="uk-UA" sz="2400" i="1" spc="-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i="1" spc="-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Therapeia</a:t>
            </a:r>
            <a:r>
              <a:rPr lang="uk-UA" sz="2400" i="1" spc="-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just">
              <a:buNone/>
            </a:pPr>
            <a:r>
              <a:rPr lang="uk-UA" sz="2400" i="1" spc="-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лікування)</a:t>
            </a:r>
            <a:r>
              <a:rPr lang="uk-UA" sz="3200" i="1" spc="-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spc="-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це методика</a:t>
            </a:r>
          </a:p>
          <a:p>
            <a:pPr algn="just">
              <a:buNone/>
            </a:pPr>
            <a:r>
              <a:rPr lang="uk-UA" b="1" i="1" spc="-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лікування і розвитку за допомогою</a:t>
            </a:r>
          </a:p>
          <a:p>
            <a:pPr algn="just">
              <a:buNone/>
            </a:pPr>
            <a:r>
              <a:rPr lang="uk-UA" b="1" i="1" spc="-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художньої творчості.</a:t>
            </a:r>
          </a:p>
          <a:p>
            <a:pPr algn="just"/>
            <a:r>
              <a:rPr lang="uk-UA" b="1" i="1" spc="-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Дитяча арт-терапія - це простий і ефективний спосіб психологічної допомоги, заснований на творчості і грі.    </a:t>
            </a:r>
          </a:p>
          <a:p>
            <a:pPr algn="just"/>
            <a:r>
              <a:rPr lang="uk-UA" b="1" i="1" spc="-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Арт-терапія ненав'язливо зцілює психіку, знайомить з навколишнім світом, дозволяє побачити світ навколо себе прекрасним і гостинним.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428736"/>
            <a:ext cx="4500562" cy="542926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Функції:</a:t>
            </a:r>
          </a:p>
          <a:p>
            <a:pPr>
              <a:buNone/>
            </a:pPr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діагностична;</a:t>
            </a:r>
          </a:p>
          <a:p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комунікативна;</a:t>
            </a:r>
          </a:p>
          <a:p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регулятивна;</a:t>
            </a:r>
          </a:p>
          <a:p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когнітивна;</a:t>
            </a:r>
          </a:p>
          <a:p>
            <a:r>
              <a:rPr lang="uk-UA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корекційна</a:t>
            </a:r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розвиваюча</a:t>
            </a:r>
            <a:r>
              <a:rPr lang="uk-UA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00CC"/>
                </a:solidFill>
              </a:rPr>
              <a:t>Види арт-терапії: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3" name="object 167"/>
          <p:cNvSpPr/>
          <p:nvPr/>
        </p:nvSpPr>
        <p:spPr>
          <a:xfrm>
            <a:off x="6120384" y="3857628"/>
            <a:ext cx="3023616" cy="592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Робота </a:t>
            </a:r>
            <a:r>
              <a:rPr lang="uk-UA" sz="2800" i="1" smtClean="0">
                <a:latin typeface="Times New Roman" pitchFamily="18" charset="0"/>
                <a:cs typeface="Times New Roman" pitchFamily="18" charset="0"/>
              </a:rPr>
              <a:t>з глиною</a:t>
            </a:r>
            <a:endParaRPr lang="uk-UA" sz="2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67"/>
          <p:cNvSpPr/>
          <p:nvPr/>
        </p:nvSpPr>
        <p:spPr>
          <a:xfrm>
            <a:off x="0" y="1785926"/>
            <a:ext cx="3023616" cy="592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    Колаж</a:t>
            </a:r>
            <a:r>
              <a:rPr lang="uk-UA" dirty="0" smtClean="0"/>
              <a:t>	</a:t>
            </a:r>
            <a:endParaRPr/>
          </a:p>
        </p:txBody>
      </p:sp>
      <p:sp>
        <p:nvSpPr>
          <p:cNvPr id="5" name="object 167"/>
          <p:cNvSpPr/>
          <p:nvPr/>
        </p:nvSpPr>
        <p:spPr>
          <a:xfrm>
            <a:off x="6120384" y="2285992"/>
            <a:ext cx="3023616" cy="592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uk-UA" sz="2800" i="1" smtClean="0">
                <a:latin typeface="Times New Roman" pitchFamily="18" charset="0"/>
                <a:cs typeface="Times New Roman" pitchFamily="18" charset="0"/>
              </a:rPr>
              <a:t>Ізотерапія</a:t>
            </a:r>
            <a:endParaRPr lang="uk-UA" sz="2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167"/>
          <p:cNvSpPr/>
          <p:nvPr/>
        </p:nvSpPr>
        <p:spPr>
          <a:xfrm>
            <a:off x="6120384" y="2786058"/>
            <a:ext cx="3023616" cy="592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uk-UA" sz="2800" i="1" err="1" smtClean="0">
                <a:latin typeface="Times New Roman" pitchFamily="18" charset="0"/>
                <a:cs typeface="Times New Roman" pitchFamily="18" charset="0"/>
              </a:rPr>
              <a:t>Казкотерапія</a:t>
            </a:r>
            <a:r>
              <a:rPr lang="uk-UA" sz="2800" i="1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167"/>
          <p:cNvSpPr/>
          <p:nvPr/>
        </p:nvSpPr>
        <p:spPr>
          <a:xfrm>
            <a:off x="6120384" y="1785926"/>
            <a:ext cx="3023616" cy="592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uk-UA" sz="2800" i="1" err="1" smtClean="0">
                <a:latin typeface="Times New Roman" pitchFamily="18" charset="0"/>
                <a:cs typeface="Times New Roman" pitchFamily="18" charset="0"/>
              </a:rPr>
              <a:t>Ігротерапія</a:t>
            </a:r>
            <a:r>
              <a:rPr lang="uk-UA" sz="2800" i="1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167"/>
          <p:cNvSpPr/>
          <p:nvPr/>
        </p:nvSpPr>
        <p:spPr>
          <a:xfrm>
            <a:off x="0" y="2857496"/>
            <a:ext cx="3023616" cy="592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Пісочна терапія</a:t>
            </a:r>
            <a:endParaRPr sz="2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167"/>
          <p:cNvSpPr/>
          <p:nvPr/>
        </p:nvSpPr>
        <p:spPr>
          <a:xfrm>
            <a:off x="0" y="2285992"/>
            <a:ext cx="3023616" cy="592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uk-UA" sz="2800" i="1" dirty="0" err="1" smtClean="0">
                <a:latin typeface="Times New Roman" pitchFamily="18" charset="0"/>
                <a:cs typeface="Times New Roman" pitchFamily="18" charset="0"/>
              </a:rPr>
              <a:t>Орігамі</a:t>
            </a:r>
            <a:endParaRPr sz="2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67"/>
          <p:cNvSpPr/>
          <p:nvPr/>
        </p:nvSpPr>
        <p:spPr>
          <a:xfrm>
            <a:off x="3000364" y="2285992"/>
            <a:ext cx="3023616" cy="592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uk-UA" sz="2800" i="1" smtClean="0">
                <a:latin typeface="Times New Roman" pitchFamily="18" charset="0"/>
                <a:cs typeface="Times New Roman" pitchFamily="18" charset="0"/>
              </a:rPr>
              <a:t>Музикотерапія</a:t>
            </a:r>
            <a:endParaRPr lang="uk-UA" sz="2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67"/>
          <p:cNvSpPr/>
          <p:nvPr/>
        </p:nvSpPr>
        <p:spPr>
          <a:xfrm>
            <a:off x="3000364" y="2857496"/>
            <a:ext cx="3023616" cy="592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uk-UA" sz="2800" i="1" smtClean="0">
                <a:latin typeface="Times New Roman" pitchFamily="18" charset="0"/>
                <a:cs typeface="Times New Roman" pitchFamily="18" charset="0"/>
              </a:rPr>
              <a:t>Драматерапія</a:t>
            </a:r>
            <a:endParaRPr lang="uk-UA" sz="2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167"/>
          <p:cNvSpPr/>
          <p:nvPr/>
        </p:nvSpPr>
        <p:spPr>
          <a:xfrm>
            <a:off x="6120384" y="4857760"/>
            <a:ext cx="3023616" cy="1000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uk-UA" sz="2800" i="1" dirty="0" err="1" smtClean="0">
                <a:latin typeface="Times New Roman" pitchFamily="18" charset="0"/>
                <a:cs typeface="Times New Roman" pitchFamily="18" charset="0"/>
              </a:rPr>
              <a:t>Малювання “Монотипія”</a:t>
            </a:r>
          </a:p>
        </p:txBody>
      </p:sp>
      <p:sp>
        <p:nvSpPr>
          <p:cNvPr id="13" name="object 167"/>
          <p:cNvSpPr/>
          <p:nvPr/>
        </p:nvSpPr>
        <p:spPr>
          <a:xfrm>
            <a:off x="3000364" y="3857628"/>
            <a:ext cx="3023616" cy="592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uk-UA" sz="2800" i="1" smtClean="0">
                <a:latin typeface="Times New Roman" pitchFamily="18" charset="0"/>
                <a:cs typeface="Times New Roman" pitchFamily="18" charset="0"/>
              </a:rPr>
              <a:t>Кольоротерапія</a:t>
            </a:r>
            <a:endParaRPr lang="uk-UA" sz="2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67"/>
          <p:cNvSpPr/>
          <p:nvPr/>
        </p:nvSpPr>
        <p:spPr>
          <a:xfrm>
            <a:off x="6120384" y="4357694"/>
            <a:ext cx="3023616" cy="592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uk-UA" sz="2800" i="1" dirty="0" err="1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2800" i="1" err="1" smtClean="0">
                <a:latin typeface="Times New Roman" pitchFamily="18" charset="0"/>
                <a:cs typeface="Times New Roman" pitchFamily="18" charset="0"/>
              </a:rPr>
              <a:t>Мандал</a:t>
            </a:r>
            <a:r>
              <a:rPr lang="uk-UA" sz="2800" i="1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uk-UA" sz="2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bject 167"/>
          <p:cNvSpPr/>
          <p:nvPr/>
        </p:nvSpPr>
        <p:spPr>
          <a:xfrm>
            <a:off x="3000364" y="1785926"/>
            <a:ext cx="3023616" cy="592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uk-UA" sz="2800" i="1" dirty="0" err="1" smtClean="0">
                <a:latin typeface="Times New Roman" pitchFamily="18" charset="0"/>
                <a:cs typeface="Times New Roman" pitchFamily="18" charset="0"/>
              </a:rPr>
              <a:t>Бібліотерапія</a:t>
            </a:r>
            <a:endParaRPr lang="uk-UA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bject 167"/>
          <p:cNvSpPr/>
          <p:nvPr/>
        </p:nvSpPr>
        <p:spPr>
          <a:xfrm>
            <a:off x="3000364" y="4357694"/>
            <a:ext cx="3023616" cy="592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uk-UA" sz="2800" i="1" smtClean="0">
                <a:latin typeface="Times New Roman" pitchFamily="18" charset="0"/>
                <a:cs typeface="Times New Roman" pitchFamily="18" charset="0"/>
              </a:rPr>
              <a:t>Маскотерапія</a:t>
            </a:r>
            <a:endParaRPr lang="uk-UA" sz="2800" i="1" dirty="0" err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bject 167"/>
          <p:cNvSpPr/>
          <p:nvPr/>
        </p:nvSpPr>
        <p:spPr>
          <a:xfrm>
            <a:off x="3000364" y="4857760"/>
            <a:ext cx="3023616" cy="5000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Фототерапія</a:t>
            </a:r>
            <a:endParaRPr lang="uk-UA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bject 167"/>
          <p:cNvSpPr/>
          <p:nvPr/>
        </p:nvSpPr>
        <p:spPr>
          <a:xfrm>
            <a:off x="3000364" y="5286388"/>
            <a:ext cx="3023616" cy="5000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uk-UA" sz="2800" i="1" dirty="0" err="1" smtClean="0">
                <a:latin typeface="Times New Roman" pitchFamily="18" charset="0"/>
                <a:cs typeface="Times New Roman" pitchFamily="18" charset="0"/>
              </a:rPr>
              <a:t>Імаготерапія</a:t>
            </a:r>
            <a:endParaRPr lang="uk-UA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Казкотерапія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285860"/>
            <a:ext cx="8484002" cy="5143535"/>
          </a:xfrm>
        </p:spPr>
        <p:txBody>
          <a:bodyPr>
            <a:normAutofit fontScale="70000" lnSpcReduction="20000"/>
          </a:bodyPr>
          <a:lstStyle/>
          <a:p>
            <a:r>
              <a:rPr lang="uk-UA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Казкотерапія</a:t>
            </a:r>
            <a:r>
              <a:rPr lang="uk-UA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сприяє розвитку у дошкільників</a:t>
            </a:r>
          </a:p>
          <a:p>
            <a:pPr>
              <a:buNone/>
            </a:pPr>
            <a:r>
              <a:rPr lang="uk-UA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активності, самостійності, </a:t>
            </a:r>
          </a:p>
          <a:p>
            <a:pPr>
              <a:buNone/>
            </a:pPr>
            <a:r>
              <a:rPr lang="uk-UA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емоційності, творчості.</a:t>
            </a:r>
          </a:p>
          <a:p>
            <a:endParaRPr lang="uk-UA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Казка – це образне зображення життєвих реалій. </a:t>
            </a:r>
          </a:p>
          <a:p>
            <a:r>
              <a:rPr lang="uk-UA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допомогою казкових сюжетів дошкільники вперше </a:t>
            </a:r>
          </a:p>
          <a:p>
            <a:pPr>
              <a:buNone/>
            </a:pPr>
            <a:r>
              <a:rPr lang="uk-UA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опановують основні життєві принципи, можуть порівняти добрі та погані вчинки. </a:t>
            </a:r>
          </a:p>
          <a:p>
            <a:r>
              <a:rPr lang="uk-UA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Казкотерапія</a:t>
            </a:r>
            <a:r>
              <a:rPr lang="uk-UA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це вплив практичної психології на внутрішній світ дитини. Під час гри, перевтілюючись у казкового героя, малюк може спокійно розповісти про свої почуття, думки. Саме під час сеансів </a:t>
            </a:r>
            <a:r>
              <a:rPr lang="uk-UA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казкотерапії</a:t>
            </a:r>
            <a:r>
              <a:rPr lang="uk-UA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діти засвоюють необхідні моделі поведінки, вчаться реагувати на життєві ситуації, підвищують рівень знань про себе й оточуючих, тому що казки зрозуміліші їм порівняно з поясненнями педагогів та батьків.</a:t>
            </a:r>
          </a:p>
          <a:p>
            <a:r>
              <a:rPr lang="uk-UA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Казки допомагають подолати страхи та невпевненість.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Бібліотекотерапія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89" name="Picture 1" descr="C:\Users\User\Desktop\фото.библиотека\IMG_20171101_084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9" y="1714488"/>
            <a:ext cx="3143272" cy="1928826"/>
          </a:xfrm>
          <a:prstGeom prst="rect">
            <a:avLst/>
          </a:prstGeom>
          <a:noFill/>
        </p:spPr>
      </p:pic>
      <p:pic>
        <p:nvPicPr>
          <p:cNvPr id="37890" name="Picture 2" descr="C:\Users\User\Desktop\фото.библиотека\IMG_20171101_084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9" y="1714488"/>
            <a:ext cx="3000396" cy="1928826"/>
          </a:xfrm>
          <a:prstGeom prst="rect">
            <a:avLst/>
          </a:prstGeom>
          <a:noFill/>
        </p:spPr>
      </p:pic>
      <p:pic>
        <p:nvPicPr>
          <p:cNvPr id="37891" name="Picture 3" descr="C:\Users\User\Desktop\фото.библиотека\IMG_20171101_0853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643314"/>
            <a:ext cx="4286280" cy="2357454"/>
          </a:xfrm>
          <a:prstGeom prst="rect">
            <a:avLst/>
          </a:prstGeom>
          <a:noFill/>
        </p:spPr>
      </p:pic>
      <p:pic>
        <p:nvPicPr>
          <p:cNvPr id="37892" name="Picture 4" descr="C:\Users\User\Desktop\фото.библиотека\IMG_20181207_090816_HD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643314"/>
            <a:ext cx="3714776" cy="2357454"/>
          </a:xfrm>
          <a:prstGeom prst="rect">
            <a:avLst/>
          </a:prstGeom>
          <a:noFill/>
        </p:spPr>
      </p:pic>
      <p:pic>
        <p:nvPicPr>
          <p:cNvPr id="37893" name="Picture 5" descr="C:\Users\User\Desktop\фото.библиотека\IMG_20190221_1048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1714488"/>
            <a:ext cx="1857388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Ізотерапія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628800"/>
            <a:ext cx="7643866" cy="3514712"/>
          </a:xfrm>
        </p:spPr>
        <p:txBody>
          <a:bodyPr/>
          <a:lstStyle/>
          <a:p>
            <a:pPr>
              <a:buNone/>
            </a:pPr>
            <a:r>
              <a:rPr lang="uk-UA" dirty="0" smtClean="0">
                <a:solidFill>
                  <a:schemeClr val="tx1"/>
                </a:solidFill>
              </a:rPr>
              <a:t>	</a:t>
            </a:r>
            <a:r>
              <a:rPr lang="uk-UA" i="1" dirty="0" smtClean="0">
                <a:solidFill>
                  <a:schemeClr val="tx1"/>
                </a:solidFill>
              </a:rPr>
              <a:t>Техніки: </a:t>
            </a:r>
          </a:p>
          <a:p>
            <a:r>
              <a:rPr lang="uk-UA" i="1" dirty="0" smtClean="0">
                <a:solidFill>
                  <a:schemeClr val="tx1"/>
                </a:solidFill>
              </a:rPr>
              <a:t>штрихування;</a:t>
            </a:r>
          </a:p>
          <a:p>
            <a:r>
              <a:rPr lang="uk-UA" i="1" dirty="0" smtClean="0">
                <a:solidFill>
                  <a:schemeClr val="tx1"/>
                </a:solidFill>
              </a:rPr>
              <a:t>каракулі;</a:t>
            </a:r>
          </a:p>
          <a:p>
            <a:r>
              <a:rPr lang="uk-UA" i="1" dirty="0" smtClean="0">
                <a:solidFill>
                  <a:schemeClr val="tx1"/>
                </a:solidFill>
              </a:rPr>
              <a:t>монотипія;</a:t>
            </a:r>
          </a:p>
          <a:p>
            <a:r>
              <a:rPr lang="uk-UA" i="1" dirty="0" smtClean="0">
                <a:solidFill>
                  <a:schemeClr val="tx1"/>
                </a:solidFill>
              </a:rPr>
              <a:t>малювання долоньками, листям;</a:t>
            </a:r>
          </a:p>
          <a:p>
            <a:r>
              <a:rPr lang="uk-UA" i="1" dirty="0" smtClean="0">
                <a:solidFill>
                  <a:schemeClr val="tx1"/>
                </a:solidFill>
              </a:rPr>
              <a:t>пальчикове малювання.</a:t>
            </a:r>
            <a:endParaRPr lang="ru-RU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598935"/>
            <a:ext cx="7772400" cy="1470025"/>
          </a:xfrm>
          <a:noFill/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4900" b="1" dirty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sz="4900" b="1" dirty="0">
                <a:solidFill>
                  <a:srgbClr val="FF0000"/>
                </a:solidFill>
                <a:ea typeface="+mn-ea"/>
                <a:cs typeface="+mn-cs"/>
              </a:rPr>
            </a:br>
            <a:endParaRPr lang="ru-RU" sz="53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140968"/>
            <a:ext cx="7992888" cy="1752600"/>
          </a:xfrm>
          <a:noFill/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endParaRPr lang="ru-RU" sz="2400" b="1" dirty="0">
              <a:solidFill>
                <a:srgbClr val="0000CC"/>
              </a:solidFill>
              <a:latin typeface="Bookman Old Style"/>
            </a:endParaRPr>
          </a:p>
          <a:p>
            <a:pPr lvl="0" algn="l">
              <a:spcBef>
                <a:spcPts val="0"/>
              </a:spcBef>
            </a:pPr>
            <a:endParaRPr lang="ru-RU" sz="2800" dirty="0">
              <a:solidFill>
                <a:srgbClr val="C00000"/>
              </a:solidFill>
              <a:latin typeface="Bookman Old Style"/>
            </a:endParaRPr>
          </a:p>
          <a:p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6865" name="Picture 1" descr="C:\Users\User\Desktop\IMG_20180419_1106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0"/>
            <a:ext cx="2928958" cy="3214686"/>
          </a:xfrm>
          <a:prstGeom prst="rect">
            <a:avLst/>
          </a:prstGeom>
          <a:noFill/>
        </p:spPr>
      </p:pic>
      <p:pic>
        <p:nvPicPr>
          <p:cNvPr id="36866" name="Picture 2" descr="C:\Users\User\Desktop\IMG_20180419_1103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04" y="0"/>
            <a:ext cx="3000396" cy="3286124"/>
          </a:xfrm>
          <a:prstGeom prst="rect">
            <a:avLst/>
          </a:prstGeom>
          <a:noFill/>
        </p:spPr>
      </p:pic>
      <p:pic>
        <p:nvPicPr>
          <p:cNvPr id="36867" name="Picture 3" descr="C:\Users\User\Desktop\IMG_20171116_1125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14686"/>
            <a:ext cx="4714876" cy="3643314"/>
          </a:xfrm>
          <a:prstGeom prst="rect">
            <a:avLst/>
          </a:prstGeom>
          <a:noFill/>
        </p:spPr>
      </p:pic>
      <p:pic>
        <p:nvPicPr>
          <p:cNvPr id="36868" name="Picture 4" descr="C:\Users\User\Desktop\IMG_20171123_10554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286125"/>
            <a:ext cx="4429124" cy="3571876"/>
          </a:xfrm>
          <a:prstGeom prst="rect">
            <a:avLst/>
          </a:prstGeom>
          <a:noFill/>
        </p:spPr>
      </p:pic>
      <p:pic>
        <p:nvPicPr>
          <p:cNvPr id="36869" name="Picture 5" descr="C:\Users\User\Desktop\IMG_20180319_1215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286148" cy="3214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Країна творців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0178" name="Picture 2" descr="C:\Users\User\Desktop\Новая папка\IMG_20171116_1129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2286016" cy="2428892"/>
          </a:xfrm>
          <a:prstGeom prst="rect">
            <a:avLst/>
          </a:prstGeom>
          <a:noFill/>
        </p:spPr>
      </p:pic>
      <p:pic>
        <p:nvPicPr>
          <p:cNvPr id="50179" name="Picture 3" descr="C:\Users\User\Desktop\Новая папка\IMG_20171128_120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643314"/>
            <a:ext cx="2286016" cy="2571768"/>
          </a:xfrm>
          <a:prstGeom prst="rect">
            <a:avLst/>
          </a:prstGeom>
          <a:noFill/>
        </p:spPr>
      </p:pic>
      <p:pic>
        <p:nvPicPr>
          <p:cNvPr id="50180" name="Picture 4" descr="C:\Users\User\Desktop\Новая папка\IMG_20171128_120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643314"/>
            <a:ext cx="1428760" cy="2500330"/>
          </a:xfrm>
          <a:prstGeom prst="rect">
            <a:avLst/>
          </a:prstGeom>
          <a:noFill/>
        </p:spPr>
      </p:pic>
      <p:pic>
        <p:nvPicPr>
          <p:cNvPr id="50181" name="Picture 5" descr="C:\Users\User\Desktop\Новая папка\IMG_20171205_085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214422"/>
            <a:ext cx="2643206" cy="2428892"/>
          </a:xfrm>
          <a:prstGeom prst="rect">
            <a:avLst/>
          </a:prstGeom>
          <a:noFill/>
        </p:spPr>
      </p:pic>
      <p:pic>
        <p:nvPicPr>
          <p:cNvPr id="50182" name="Picture 6" descr="C:\Users\User\Desktop\Новая папка\IMG_20171211_1224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1214422"/>
            <a:ext cx="1928826" cy="2428892"/>
          </a:xfrm>
          <a:prstGeom prst="rect">
            <a:avLst/>
          </a:prstGeom>
          <a:noFill/>
        </p:spPr>
      </p:pic>
      <p:pic>
        <p:nvPicPr>
          <p:cNvPr id="50183" name="Picture 7" descr="C:\Users\User\Desktop\Новая папка\IMG_20180302_1214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1214422"/>
            <a:ext cx="1415988" cy="2428892"/>
          </a:xfrm>
          <a:prstGeom prst="rect">
            <a:avLst/>
          </a:prstGeom>
          <a:noFill/>
        </p:spPr>
      </p:pic>
      <p:pic>
        <p:nvPicPr>
          <p:cNvPr id="50184" name="Picture 8" descr="C:\Users\User\Desktop\Новая папка\IMG_20190220_1102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6248" y="3643314"/>
            <a:ext cx="2214578" cy="2500330"/>
          </a:xfrm>
          <a:prstGeom prst="rect">
            <a:avLst/>
          </a:prstGeom>
          <a:noFill/>
        </p:spPr>
      </p:pic>
      <p:pic>
        <p:nvPicPr>
          <p:cNvPr id="50185" name="Picture 9" descr="C:\Users\User\Desktop\Новая папка\IMG_20190304_12172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6500826" y="3643314"/>
            <a:ext cx="2357486" cy="250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00CC"/>
                </a:solidFill>
              </a:rPr>
              <a:t>Наше життя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48130" name="Picture 2" descr="C:\Users\User\Desktop\DSC_6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58000"/>
            <a:ext cx="4643437" cy="3600000"/>
          </a:xfrm>
          <a:prstGeom prst="rect">
            <a:avLst/>
          </a:prstGeom>
          <a:noFill/>
        </p:spPr>
      </p:pic>
      <p:pic>
        <p:nvPicPr>
          <p:cNvPr id="48133" name="Picture 5" descr="C:\Users\User\Desktop\IMG_20190131_085556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546"/>
            <a:ext cx="2714644" cy="2214578"/>
          </a:xfrm>
          <a:prstGeom prst="rect">
            <a:avLst/>
          </a:prstGeom>
          <a:noFill/>
        </p:spPr>
      </p:pic>
      <p:pic>
        <p:nvPicPr>
          <p:cNvPr id="48134" name="Picture 6" descr="C:\Users\User\Desktop\фото. спо. прачечная\IMG_20190131_0855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286124"/>
            <a:ext cx="4500562" cy="3571876"/>
          </a:xfrm>
          <a:prstGeom prst="rect">
            <a:avLst/>
          </a:prstGeom>
          <a:noFill/>
        </p:spPr>
      </p:pic>
      <p:pic>
        <p:nvPicPr>
          <p:cNvPr id="48138" name="Picture 10" descr="H:\фото клас\Основи здоров`я. СПО. 14.11.2018\спо. качесвенные. моем кукле голову\DSC_4171.JPG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1071546"/>
            <a:ext cx="3000364" cy="2214578"/>
          </a:xfrm>
          <a:prstGeom prst="rect">
            <a:avLst/>
          </a:prstGeom>
          <a:noFill/>
        </p:spPr>
      </p:pic>
      <p:pic>
        <p:nvPicPr>
          <p:cNvPr id="48139" name="Picture 11" descr="H:\фото клас\Основи здоров`я. СПО. 14.11.2018\спо. качесвенные. моем кукле голову\DSC_41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1142984"/>
            <a:ext cx="3500430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H:\фото клас\Основи здоров`я. СПО. 14.11.2018\IMG_20181115_114616_HD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0"/>
            <a:ext cx="2571768" cy="3214686"/>
          </a:xfrm>
          <a:prstGeom prst="rect">
            <a:avLst/>
          </a:prstGeom>
          <a:noFill/>
        </p:spPr>
      </p:pic>
      <p:pic>
        <p:nvPicPr>
          <p:cNvPr id="49155" name="Picture 3" descr="H:\фото клас\Основи здоров`я. СПО. 14.11.2018\IMG_20181115_113958_H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4686"/>
            <a:ext cx="4143372" cy="3643314"/>
          </a:xfrm>
          <a:prstGeom prst="rect">
            <a:avLst/>
          </a:prstGeom>
          <a:noFill/>
        </p:spPr>
      </p:pic>
      <p:pic>
        <p:nvPicPr>
          <p:cNvPr id="49156" name="Picture 4" descr="H:\фото клас\Основи здоров`я. СПО. 14.11.2018\IMG_20181115_114646_HD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428992" cy="3214686"/>
          </a:xfrm>
          <a:prstGeom prst="rect">
            <a:avLst/>
          </a:prstGeom>
          <a:noFill/>
        </p:spPr>
      </p:pic>
      <p:pic>
        <p:nvPicPr>
          <p:cNvPr id="49157" name="Picture 5" descr="H:\фото клас\Основи здоров`я. СПО. 14.11.2018\IMG_20181115_130121_HD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0"/>
            <a:ext cx="3214678" cy="3214686"/>
          </a:xfrm>
          <a:prstGeom prst="rect">
            <a:avLst/>
          </a:prstGeom>
          <a:noFill/>
        </p:spPr>
      </p:pic>
      <p:pic>
        <p:nvPicPr>
          <p:cNvPr id="49158" name="Picture 6" descr="H:\фото клас\урок доброти. 2018\DSC_33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3372" y="3214686"/>
            <a:ext cx="5000628" cy="3643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3" name="Picture 1" descr="C:\Users\User\Desktop\группа. фото\IMG_20190125_1547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000372"/>
            <a:ext cx="4857752" cy="3857628"/>
          </a:xfrm>
          <a:prstGeom prst="rect">
            <a:avLst/>
          </a:prstGeom>
          <a:noFill/>
        </p:spPr>
      </p:pic>
      <p:pic>
        <p:nvPicPr>
          <p:cNvPr id="33794" name="Picture 2" descr="C:\Users\User\Desktop\группа. фото\IMG_20181109_095513_H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0"/>
            <a:ext cx="3428992" cy="2928934"/>
          </a:xfrm>
          <a:prstGeom prst="rect">
            <a:avLst/>
          </a:prstGeom>
          <a:noFill/>
        </p:spPr>
      </p:pic>
      <p:pic>
        <p:nvPicPr>
          <p:cNvPr id="33795" name="Picture 3" descr="C:\Users\User\Desktop\группа. фото\IMG_20181109_095540_HD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0"/>
            <a:ext cx="2928958" cy="3000372"/>
          </a:xfrm>
          <a:prstGeom prst="rect">
            <a:avLst/>
          </a:prstGeom>
          <a:noFill/>
        </p:spPr>
      </p:pic>
      <p:pic>
        <p:nvPicPr>
          <p:cNvPr id="33796" name="Picture 4" descr="C:\Users\User\Desktop\группа. фото\IMG_20181119_083047_HD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786050" cy="3000292"/>
          </a:xfrm>
          <a:prstGeom prst="rect">
            <a:avLst/>
          </a:prstGeom>
          <a:noFill/>
        </p:spPr>
      </p:pic>
      <p:pic>
        <p:nvPicPr>
          <p:cNvPr id="33797" name="Picture 5" descr="C:\Users\User\Desktop\группа. фото\IMG_20190125_1547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00372"/>
            <a:ext cx="4286248" cy="3857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024" y="692696"/>
            <a:ext cx="7772400" cy="1362075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0000CC"/>
                </a:solidFill>
              </a:rPr>
              <a:t>Моя професія – вчитель!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63688" y="2071678"/>
            <a:ext cx="6580184" cy="3301538"/>
          </a:xfrm>
        </p:spPr>
        <p:txBody>
          <a:bodyPr>
            <a:normAutofit fontScale="77500" lnSpcReduction="20000"/>
          </a:bodyPr>
          <a:lstStyle/>
          <a:p>
            <a:pPr algn="ctr"/>
            <a:endParaRPr lang="ru-RU" sz="3000" dirty="0" smtClean="0">
              <a:solidFill>
                <a:schemeClr val="tx1"/>
              </a:solidFill>
            </a:endParaRPr>
          </a:p>
          <a:p>
            <a:pPr algn="ctr"/>
            <a:r>
              <a:rPr lang="ru-RU" sz="3000" i="1" dirty="0" smtClean="0">
                <a:solidFill>
                  <a:schemeClr val="tx1"/>
                </a:solidFill>
              </a:rPr>
              <a:t>Дорогу я об</a:t>
            </a:r>
            <a:r>
              <a:rPr lang="uk-UA" sz="3000" i="1" dirty="0" smtClean="0">
                <a:solidFill>
                  <a:schemeClr val="tx1"/>
                </a:solidFill>
              </a:rPr>
              <a:t>рала у житті таку, </a:t>
            </a:r>
            <a:endParaRPr lang="ru-RU" sz="3000" i="1" dirty="0" smtClean="0">
              <a:solidFill>
                <a:schemeClr val="tx1"/>
              </a:solidFill>
            </a:endParaRPr>
          </a:p>
          <a:p>
            <a:pPr algn="ctr"/>
            <a:r>
              <a:rPr lang="uk-UA" sz="3000" i="1" dirty="0" smtClean="0">
                <a:solidFill>
                  <a:schemeClr val="tx1"/>
                </a:solidFill>
              </a:rPr>
              <a:t>Яку сама обрати </a:t>
            </a:r>
            <a:r>
              <a:rPr lang="uk-UA" sz="3000" i="1" dirty="0" smtClean="0">
                <a:solidFill>
                  <a:schemeClr val="tx1"/>
                </a:solidFill>
              </a:rPr>
              <a:t>захотіла</a:t>
            </a:r>
            <a:r>
              <a:rPr lang="uk-UA" sz="3000" i="1" dirty="0" smtClean="0">
                <a:solidFill>
                  <a:schemeClr val="tx1"/>
                </a:solidFill>
              </a:rPr>
              <a:t>.</a:t>
            </a:r>
            <a:endParaRPr lang="ru-RU" sz="3000" i="1" dirty="0" smtClean="0">
              <a:solidFill>
                <a:schemeClr val="tx1"/>
              </a:solidFill>
            </a:endParaRPr>
          </a:p>
          <a:p>
            <a:pPr algn="ctr"/>
            <a:r>
              <a:rPr lang="uk-UA" sz="3000" i="1" dirty="0" smtClean="0">
                <a:solidFill>
                  <a:schemeClr val="tx1"/>
                </a:solidFill>
              </a:rPr>
              <a:t>І скільки я по цій дорозі йду, </a:t>
            </a:r>
            <a:endParaRPr lang="ru-RU" sz="3000" i="1" dirty="0" smtClean="0">
              <a:solidFill>
                <a:schemeClr val="tx1"/>
              </a:solidFill>
            </a:endParaRPr>
          </a:p>
          <a:p>
            <a:pPr algn="ctr"/>
            <a:r>
              <a:rPr lang="uk-UA" sz="3000" i="1" dirty="0" smtClean="0">
                <a:solidFill>
                  <a:schemeClr val="tx1"/>
                </a:solidFill>
              </a:rPr>
              <a:t>Ніколи про свій вибір не жаліла.</a:t>
            </a:r>
            <a:endParaRPr lang="ru-RU" sz="3000" i="1" dirty="0" smtClean="0">
              <a:solidFill>
                <a:schemeClr val="tx1"/>
              </a:solidFill>
            </a:endParaRPr>
          </a:p>
          <a:p>
            <a:pPr algn="ctr"/>
            <a:r>
              <a:rPr lang="uk-UA" sz="3000" i="1" dirty="0" smtClean="0">
                <a:solidFill>
                  <a:schemeClr val="tx1"/>
                </a:solidFill>
              </a:rPr>
              <a:t>І завжди я пишатись буду тим, </a:t>
            </a:r>
            <a:endParaRPr lang="ru-RU" sz="3000" i="1" dirty="0" smtClean="0">
              <a:solidFill>
                <a:schemeClr val="tx1"/>
              </a:solidFill>
            </a:endParaRPr>
          </a:p>
          <a:p>
            <a:pPr algn="ctr"/>
            <a:r>
              <a:rPr lang="uk-UA" sz="3000" i="1" dirty="0" smtClean="0">
                <a:solidFill>
                  <a:schemeClr val="tx1"/>
                </a:solidFill>
              </a:rPr>
              <a:t>Що доля саме так у мене склалась.</a:t>
            </a:r>
            <a:endParaRPr lang="ru-RU" sz="3000" i="1" dirty="0" smtClean="0">
              <a:solidFill>
                <a:schemeClr val="tx1"/>
              </a:solidFill>
            </a:endParaRPr>
          </a:p>
          <a:p>
            <a:pPr algn="ctr"/>
            <a:r>
              <a:rPr lang="uk-UA" sz="3000" i="1" dirty="0" smtClean="0">
                <a:solidFill>
                  <a:schemeClr val="tx1"/>
                </a:solidFill>
              </a:rPr>
              <a:t>Якби ще раз прийшлося обирати, </a:t>
            </a:r>
            <a:endParaRPr lang="ru-RU" sz="3000" i="1" dirty="0" smtClean="0">
              <a:solidFill>
                <a:schemeClr val="tx1"/>
              </a:solidFill>
            </a:endParaRPr>
          </a:p>
          <a:p>
            <a:pPr algn="ctr"/>
            <a:r>
              <a:rPr lang="uk-UA" sz="3000" i="1" dirty="0" smtClean="0">
                <a:solidFill>
                  <a:schemeClr val="tx1"/>
                </a:solidFill>
              </a:rPr>
              <a:t>То я</a:t>
            </a:r>
            <a:r>
              <a:rPr lang="uk-UA" sz="3000" i="1" dirty="0" smtClean="0">
                <a:solidFill>
                  <a:schemeClr val="tx1"/>
                </a:solidFill>
              </a:rPr>
              <a:t> би </a:t>
            </a:r>
            <a:r>
              <a:rPr lang="uk-UA" sz="3000" i="1" dirty="0" smtClean="0">
                <a:solidFill>
                  <a:schemeClr val="tx1"/>
                </a:solidFill>
              </a:rPr>
              <a:t>ні хвилини не вагалась…</a:t>
            </a:r>
            <a:endParaRPr lang="ru-RU" sz="3000" i="1" dirty="0" smtClean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45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598935"/>
            <a:ext cx="7772400" cy="1470025"/>
          </a:xfrm>
          <a:noFill/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6600" b="1" dirty="0">
                <a:solidFill>
                  <a:srgbClr val="0000CC"/>
                </a:solidFill>
                <a:ea typeface="+mn-ea"/>
                <a:cs typeface="+mn-cs"/>
              </a:rPr>
              <a:t/>
            </a:r>
            <a:br>
              <a:rPr lang="ru-RU" sz="6600" b="1" dirty="0">
                <a:solidFill>
                  <a:srgbClr val="0000CC"/>
                </a:solidFill>
                <a:ea typeface="+mn-ea"/>
                <a:cs typeface="+mn-cs"/>
              </a:rPr>
            </a:br>
            <a:r>
              <a:rPr lang="ru-RU" sz="6600" i="1" dirty="0" err="1" smtClean="0">
                <a:solidFill>
                  <a:srgbClr val="0000CC"/>
                </a:solidFill>
                <a:ea typeface="+mn-ea"/>
                <a:cs typeface="+mn-cs"/>
              </a:rPr>
              <a:t>Дякую</a:t>
            </a:r>
            <a:r>
              <a:rPr lang="ru-RU" sz="6600" i="1" dirty="0" smtClean="0">
                <a:solidFill>
                  <a:srgbClr val="0000CC"/>
                </a:solidFill>
                <a:ea typeface="+mn-ea"/>
                <a:cs typeface="+mn-cs"/>
              </a:rPr>
              <a:t> за </a:t>
            </a:r>
            <a:r>
              <a:rPr lang="ru-RU" sz="6600" i="1" dirty="0" err="1" smtClean="0">
                <a:solidFill>
                  <a:srgbClr val="0000CC"/>
                </a:solidFill>
                <a:ea typeface="+mn-ea"/>
                <a:cs typeface="+mn-cs"/>
              </a:rPr>
              <a:t>увагу</a:t>
            </a:r>
            <a:r>
              <a:rPr lang="ru-RU" sz="6600" i="1" dirty="0" smtClean="0">
                <a:solidFill>
                  <a:srgbClr val="0000CC"/>
                </a:solidFill>
                <a:ea typeface="+mn-ea"/>
                <a:cs typeface="+mn-cs"/>
              </a:rPr>
              <a:t>! </a:t>
            </a:r>
            <a:endParaRPr lang="ru-RU" sz="7200" i="1" dirty="0">
              <a:solidFill>
                <a:srgbClr val="0000CC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3643314"/>
            <a:ext cx="7992888" cy="1752600"/>
          </a:xfrm>
          <a:noFill/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endParaRPr lang="ru-RU" sz="2400" b="1" dirty="0">
              <a:solidFill>
                <a:srgbClr val="0000CC"/>
              </a:solidFill>
              <a:latin typeface="Bookman Old Style"/>
            </a:endParaRPr>
          </a:p>
          <a:p>
            <a:pPr lvl="0" algn="l">
              <a:spcBef>
                <a:spcPts val="0"/>
              </a:spcBef>
            </a:pPr>
            <a:endParaRPr lang="ru-RU" sz="2800" dirty="0">
              <a:solidFill>
                <a:srgbClr val="C00000"/>
              </a:solidFill>
              <a:latin typeface="Bookman Old Style"/>
            </a:endParaRPr>
          </a:p>
          <a:p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Освіта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85861"/>
            <a:ext cx="8626878" cy="5000659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r>
              <a:rPr lang="uk-UA" sz="8000" dirty="0" smtClean="0">
                <a:solidFill>
                  <a:schemeClr val="tx1"/>
                </a:solidFill>
              </a:rPr>
              <a:t>	</a:t>
            </a:r>
            <a:r>
              <a:rPr lang="uk-UA" sz="8000" i="1" dirty="0" smtClean="0">
                <a:solidFill>
                  <a:schemeClr val="tx1"/>
                </a:solidFill>
              </a:rPr>
              <a:t>Освіта – вища</a:t>
            </a:r>
            <a:endParaRPr lang="ru-RU" sz="8000" i="1" dirty="0" smtClean="0">
              <a:solidFill>
                <a:schemeClr val="tx1"/>
              </a:solidFill>
            </a:endParaRPr>
          </a:p>
          <a:p>
            <a:r>
              <a:rPr lang="uk-UA" sz="8000" i="1" dirty="0" smtClean="0">
                <a:solidFill>
                  <a:schemeClr val="tx1"/>
                </a:solidFill>
              </a:rPr>
              <a:t>	Слов’янський державний педагогічний інститут, 1997 рік.</a:t>
            </a:r>
            <a:endParaRPr lang="ru-RU" sz="8000" i="1" dirty="0" smtClean="0">
              <a:solidFill>
                <a:schemeClr val="tx1"/>
              </a:solidFill>
            </a:endParaRPr>
          </a:p>
          <a:p>
            <a:r>
              <a:rPr lang="uk-UA" sz="8000" i="1" dirty="0" smtClean="0">
                <a:solidFill>
                  <a:schemeClr val="tx1"/>
                </a:solidFill>
              </a:rPr>
              <a:t>	Спеціальність – педагогіка і методика початкового навчання.</a:t>
            </a:r>
            <a:endParaRPr lang="ru-RU" sz="8000" i="1" dirty="0" smtClean="0">
              <a:solidFill>
                <a:schemeClr val="tx1"/>
              </a:solidFill>
            </a:endParaRPr>
          </a:p>
          <a:p>
            <a:r>
              <a:rPr lang="uk-UA" sz="8000" i="1" dirty="0" smtClean="0">
                <a:solidFill>
                  <a:schemeClr val="tx1"/>
                </a:solidFill>
              </a:rPr>
              <a:t>	Кваліфікація –  вчитель початкових класів.</a:t>
            </a:r>
            <a:endParaRPr lang="ru-RU" sz="8000" i="1" dirty="0" smtClean="0">
              <a:solidFill>
                <a:schemeClr val="tx1"/>
              </a:solidFill>
            </a:endParaRPr>
          </a:p>
          <a:p>
            <a:r>
              <a:rPr lang="uk-UA" sz="8000" i="1" dirty="0" smtClean="0">
                <a:solidFill>
                  <a:schemeClr val="tx1"/>
                </a:solidFill>
              </a:rPr>
              <a:t>	ДВНЗ «Донбаський педагогічний університет, 2015 рік.</a:t>
            </a:r>
            <a:endParaRPr lang="ru-RU" sz="8000" i="1" dirty="0" smtClean="0">
              <a:solidFill>
                <a:schemeClr val="tx1"/>
              </a:solidFill>
            </a:endParaRPr>
          </a:p>
          <a:p>
            <a:r>
              <a:rPr lang="uk-UA" sz="8000" i="1" dirty="0" smtClean="0">
                <a:solidFill>
                  <a:schemeClr val="tx1"/>
                </a:solidFill>
              </a:rPr>
              <a:t>	Спеціалізація –  </a:t>
            </a:r>
            <a:r>
              <a:rPr lang="uk-UA" sz="8000" i="1" dirty="0" err="1" smtClean="0">
                <a:solidFill>
                  <a:schemeClr val="tx1"/>
                </a:solidFill>
              </a:rPr>
              <a:t>олігофренопедагогіка</a:t>
            </a:r>
            <a:r>
              <a:rPr lang="uk-UA" sz="8000" i="1" dirty="0" smtClean="0">
                <a:solidFill>
                  <a:schemeClr val="tx1"/>
                </a:solidFill>
              </a:rPr>
              <a:t>, логопедія. </a:t>
            </a:r>
            <a:endParaRPr lang="ru-RU" sz="8000" i="1" dirty="0" smtClean="0">
              <a:solidFill>
                <a:schemeClr val="tx1"/>
              </a:solidFill>
            </a:endParaRPr>
          </a:p>
          <a:p>
            <a:r>
              <a:rPr lang="uk-UA" sz="8000" i="1" dirty="0" smtClean="0">
                <a:solidFill>
                  <a:schemeClr val="tx1"/>
                </a:solidFill>
              </a:rPr>
              <a:t>	Кваліфікація – </a:t>
            </a:r>
            <a:r>
              <a:rPr lang="uk-UA" sz="8000" i="1" dirty="0" err="1" smtClean="0">
                <a:solidFill>
                  <a:schemeClr val="tx1"/>
                </a:solidFill>
              </a:rPr>
              <a:t>олігофренопедагог</a:t>
            </a:r>
            <a:r>
              <a:rPr lang="uk-UA" sz="8000" i="1" dirty="0" smtClean="0">
                <a:solidFill>
                  <a:schemeClr val="tx1"/>
                </a:solidFill>
              </a:rPr>
              <a:t>, логопед, учитель дітей з вадами розумового розвитку.</a:t>
            </a:r>
            <a:endParaRPr lang="ru-RU" sz="8000" i="1" dirty="0" smtClean="0">
              <a:solidFill>
                <a:schemeClr val="tx1"/>
              </a:solidFill>
            </a:endParaRPr>
          </a:p>
          <a:p>
            <a:r>
              <a:rPr lang="uk-UA" sz="8000" i="1" dirty="0" smtClean="0">
                <a:solidFill>
                  <a:schemeClr val="tx1"/>
                </a:solidFill>
              </a:rPr>
              <a:t>	Загальний стаж роботи – 26 років.</a:t>
            </a:r>
            <a:endParaRPr lang="ru-RU" sz="8000" i="1" dirty="0" smtClean="0">
              <a:solidFill>
                <a:schemeClr val="tx1"/>
              </a:solidFill>
            </a:endParaRPr>
          </a:p>
          <a:p>
            <a:r>
              <a:rPr lang="uk-UA" sz="8000" i="1" dirty="0" smtClean="0">
                <a:solidFill>
                  <a:schemeClr val="tx1"/>
                </a:solidFill>
              </a:rPr>
              <a:t>	Педагогічний стаж роботи – 26 років.</a:t>
            </a:r>
            <a:endParaRPr lang="ru-RU" sz="8000" i="1" dirty="0" smtClean="0">
              <a:solidFill>
                <a:schemeClr val="tx1"/>
              </a:solidFill>
            </a:endParaRPr>
          </a:p>
          <a:p>
            <a:r>
              <a:rPr lang="uk-UA" sz="8000" i="1" dirty="0" smtClean="0">
                <a:solidFill>
                  <a:schemeClr val="tx1"/>
                </a:solidFill>
              </a:rPr>
              <a:t>	Підвищення кваліфікації –    ДВНЗ     «Донбаський державний педагогічний університет, 2015 рік.</a:t>
            </a:r>
            <a:endParaRPr lang="ru-RU" sz="8000" i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ru-RU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>
                <a:solidFill>
                  <a:srgbClr val="0000CC"/>
                </a:solidFill>
              </a:rPr>
              <a:t>Онлайн-курси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Содержимое 1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4572000" y="3000372"/>
          <a:ext cx="4313214" cy="2100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Acrobat Document" r:id="rId3" imgW="8019943" imgH="5667255" progId="AcroExch.Document.DC">
                  <p:embed/>
                </p:oleObj>
              </mc:Choice>
              <mc:Fallback>
                <p:oleObj name="Acrobat Document" r:id="rId3" imgW="8019943" imgH="5667255" progId="AcroExch.Document.DC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000372"/>
                        <a:ext cx="4313214" cy="21002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0" y="3714752"/>
          <a:ext cx="4286280" cy="2571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Acrobat Document" r:id="rId5" imgW="5429051" imgH="3857621" progId="AcroExch.Document.DC">
                  <p:embed/>
                </p:oleObj>
              </mc:Choice>
              <mc:Fallback>
                <p:oleObj name="Acrobat Document" r:id="rId5" imgW="5429051" imgH="3857621" progId="AcroExch.Document.DC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714752"/>
                        <a:ext cx="4286280" cy="25717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" name="Object 10"/>
          <p:cNvGraphicFramePr>
            <a:graphicFrameLocks noChangeAspect="1"/>
          </p:cNvGraphicFramePr>
          <p:nvPr/>
        </p:nvGraphicFramePr>
        <p:xfrm>
          <a:off x="357158" y="1142984"/>
          <a:ext cx="4714940" cy="2786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7" imgW="5667139" imgH="4000416" progId="AcroExch.Document.DC">
                  <p:embed/>
                </p:oleObj>
              </mc:Choice>
              <mc:Fallback>
                <p:oleObj name="Acrobat Document" r:id="rId7" imgW="5667139" imgH="4000416" progId="AcroExch.Document.DC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1142984"/>
                        <a:ext cx="4714940" cy="27860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5" name="Object 11"/>
          <p:cNvGraphicFramePr>
            <a:graphicFrameLocks noChangeAspect="1"/>
          </p:cNvGraphicFramePr>
          <p:nvPr/>
        </p:nvGraphicFramePr>
        <p:xfrm>
          <a:off x="4643438" y="1142984"/>
          <a:ext cx="4214810" cy="2357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Acrobat Document" r:id="rId9" imgW="5667139" imgH="4000416" progId="AcroExch.Document.DC">
                  <p:embed/>
                </p:oleObj>
              </mc:Choice>
              <mc:Fallback>
                <p:oleObj name="Acrobat Document" r:id="rId9" imgW="5667139" imgH="4000416" progId="AcroExch.Document.DC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142984"/>
                        <a:ext cx="4214810" cy="23574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714876" y="4857760"/>
            <a:ext cx="4143404" cy="1785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33" name="Object 9"/>
          <p:cNvGraphicFramePr>
            <a:graphicFrameLocks noChangeAspect="1"/>
          </p:cNvGraphicFramePr>
          <p:nvPr/>
        </p:nvGraphicFramePr>
        <p:xfrm>
          <a:off x="4572000" y="4643446"/>
          <a:ext cx="4246575" cy="2000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Документ" r:id="rId11" imgW="7241968" imgH="5145924" progId="Word.Document.12">
                  <p:embed/>
                </p:oleObj>
              </mc:Choice>
              <mc:Fallback>
                <p:oleObj name="Документ" r:id="rId11" imgW="7241968" imgH="5145924" progId="Word.Document.12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643446"/>
                        <a:ext cx="4246575" cy="20002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>
                <a:solidFill>
                  <a:srgbClr val="0000CC"/>
                </a:solidFill>
              </a:rPr>
              <a:t>Онлайн-курси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71546"/>
            <a:ext cx="4643438" cy="578645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6248" y="1071546"/>
            <a:ext cx="4857752" cy="5786454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500034" y="2714620"/>
          <a:ext cx="3571900" cy="2452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Acrobat Document" r:id="rId3" imgW="8019943" imgH="5667255" progId="AcroExch.Document.DC">
                  <p:embed/>
                </p:oleObj>
              </mc:Choice>
              <mc:Fallback>
                <p:oleObj name="Acrobat Document" r:id="rId3" imgW="8019943" imgH="5667255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2714620"/>
                        <a:ext cx="3571900" cy="24526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428596" y="1071546"/>
          <a:ext cx="4214842" cy="2214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Acrobat Document" r:id="rId5" imgW="8019943" imgH="5667255" progId="AcroExch.Document.DC">
                  <p:embed/>
                </p:oleObj>
              </mc:Choice>
              <mc:Fallback>
                <p:oleObj name="Acrobat Document" r:id="rId5" imgW="8019943" imgH="5667255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1071546"/>
                        <a:ext cx="4214842" cy="22145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5000628" y="2857496"/>
          <a:ext cx="3643338" cy="2224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Acrobat Document" r:id="rId7" imgW="5429051" imgH="3857621" progId="AcroExch.Document.DC">
                  <p:embed/>
                </p:oleObj>
              </mc:Choice>
              <mc:Fallback>
                <p:oleObj name="Acrobat Document" r:id="rId7" imgW="5429051" imgH="3857621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8" y="2857496"/>
                        <a:ext cx="3643338" cy="22240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2643174" y="4714884"/>
          <a:ext cx="3643338" cy="1928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Acrobat Document" r:id="rId9" imgW="5429051" imgH="3857621" progId="AcroExch.Document.DC">
                  <p:embed/>
                </p:oleObj>
              </mc:Choice>
              <mc:Fallback>
                <p:oleObj name="Acrobat Document" r:id="rId9" imgW="5429051" imgH="3857621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4714884"/>
                        <a:ext cx="3643338" cy="1928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4643438" y="1071546"/>
          <a:ext cx="4000528" cy="2335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Acrobat Document" r:id="rId11" imgW="5429051" imgH="3857621" progId="AcroExch.Document.DC">
                  <p:embed/>
                </p:oleObj>
              </mc:Choice>
              <mc:Fallback>
                <p:oleObj name="Acrobat Document" r:id="rId11" imgW="5429051" imgH="3857621" progId="AcroExch.Document.DC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071546"/>
                        <a:ext cx="4000528" cy="23351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00CC"/>
                </a:solidFill>
              </a:rPr>
              <a:t>Участь у </a:t>
            </a:r>
            <a:r>
              <a:rPr lang="uk-UA" dirty="0" err="1" smtClean="0">
                <a:solidFill>
                  <a:srgbClr val="0000CC"/>
                </a:solidFill>
              </a:rPr>
              <a:t>вебінарах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3357562"/>
            <a:ext cx="257176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D:\Интернат\сЕРТИФИКАТ\2018-2019\02 .2019. Ранок. Вебінари. Сертифікат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142984"/>
            <a:ext cx="3500430" cy="2462048"/>
          </a:xfrm>
          <a:prstGeom prst="rect">
            <a:avLst/>
          </a:prstGeom>
          <a:noFill/>
        </p:spPr>
      </p:pic>
      <p:pic>
        <p:nvPicPr>
          <p:cNvPr id="2052" name="Picture 4" descr="D:\Интернат\сЕРТИФИКАТ\2018-2019\20.02.2019. вебінар. всеосві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071546"/>
            <a:ext cx="2714644" cy="3929066"/>
          </a:xfrm>
          <a:prstGeom prst="rect">
            <a:avLst/>
          </a:prstGeom>
          <a:noFill/>
        </p:spPr>
      </p:pic>
      <p:pic>
        <p:nvPicPr>
          <p:cNvPr id="2053" name="Picture 5" descr="D:\Интернат\сЕРТИФИКАТ\2018-2019\Сертифікат Вебінар ОРГАНІЗАЦІЯ ИГО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142984"/>
            <a:ext cx="2714644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00CC"/>
                </a:solidFill>
              </a:rPr>
              <a:t>Електронні публікації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3074" name="Picture 2" descr="D:\Интернат\сЕРТИФИКАТ\2018-2019\28.02.2019. Подяка проекту vseosvita.ua №QH4361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3198097" cy="4143404"/>
          </a:xfrm>
          <a:prstGeom prst="rect">
            <a:avLst/>
          </a:prstGeom>
          <a:noFill/>
        </p:spPr>
      </p:pic>
      <p:pic>
        <p:nvPicPr>
          <p:cNvPr id="3075" name="Picture 3" descr="D:\Интернат\сЕРТИФИКАТ\2018-2019\11.03.2019. Грамота проекту від vseosvita.ua №WB2531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5903" y="1214422"/>
            <a:ext cx="3198097" cy="4357718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214422"/>
            <a:ext cx="271464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643314"/>
            <a:ext cx="271464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00CC"/>
                </a:solidFill>
              </a:rPr>
              <a:t>Участь здобувачів освіти у конкурсах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4098" name="Picture 2" descr="D:\Интернат\сЕРТИФИКАТ\2018-2019\02.03.2019. Подяка. Дівчина-Весн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0108"/>
            <a:ext cx="2571768" cy="3811606"/>
          </a:xfrm>
          <a:prstGeom prst="rect">
            <a:avLst/>
          </a:prstGeom>
          <a:noFill/>
        </p:spPr>
      </p:pic>
      <p:pic>
        <p:nvPicPr>
          <p:cNvPr id="4099" name="Picture 3" descr="D:\Интернат\сЕРТИФИКАТ\2018-2019\Конкурс 09.2018. Безпека на дорозі\Подяка № BI835943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000108"/>
            <a:ext cx="2571736" cy="3857652"/>
          </a:xfrm>
          <a:prstGeom prst="rect">
            <a:avLst/>
          </a:prstGeom>
          <a:noFill/>
        </p:spPr>
      </p:pic>
      <p:pic>
        <p:nvPicPr>
          <p:cNvPr id="4102" name="Picture 6" descr="D:\Интернат\сЕРТИФИКАТ\2018-2019\подяка. конкурс. екологічна грамотність.грудень 2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4143380"/>
            <a:ext cx="2143140" cy="2714620"/>
          </a:xfrm>
          <a:prstGeom prst="rect">
            <a:avLst/>
          </a:prstGeom>
          <a:noFill/>
        </p:spPr>
      </p:pic>
      <p:graphicFrame>
        <p:nvGraphicFramePr>
          <p:cNvPr id="4103" name="Object 7"/>
          <p:cNvGraphicFramePr>
            <a:graphicFrameLocks noChangeAspect="1"/>
          </p:cNvGraphicFramePr>
          <p:nvPr/>
        </p:nvGraphicFramePr>
        <p:xfrm>
          <a:off x="4786314" y="1428736"/>
          <a:ext cx="2214578" cy="2714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0" name="Acrobat Document" r:id="rId6" imgW="17183086" imgH="24250563" progId="AcroExch.Document.DC">
                  <p:embed/>
                </p:oleObj>
              </mc:Choice>
              <mc:Fallback>
                <p:oleObj name="Acrobat Document" r:id="rId6" imgW="17183086" imgH="24250563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4" y="1428736"/>
                        <a:ext cx="2214578" cy="2714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4" name="Object 8"/>
          <p:cNvGraphicFramePr>
            <a:graphicFrameLocks noChangeAspect="1"/>
          </p:cNvGraphicFramePr>
          <p:nvPr/>
        </p:nvGraphicFramePr>
        <p:xfrm>
          <a:off x="2571736" y="1428736"/>
          <a:ext cx="2308221" cy="2714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1" name="Acrobat Document" r:id="rId8" imgW="17183086" imgH="24250563" progId="AcroExch.Document.DC">
                  <p:embed/>
                </p:oleObj>
              </mc:Choice>
              <mc:Fallback>
                <p:oleObj name="Acrobat Document" r:id="rId8" imgW="17183086" imgH="24250563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36" y="1428736"/>
                        <a:ext cx="2308221" cy="2714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3"/>
            <a:ext cx="7772400" cy="1714511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0000CC"/>
                </a:solidFill>
              </a:rPr>
              <a:t>Індивідуальна педагогічна тема, над якою працюю: 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500306"/>
            <a:ext cx="6400800" cy="2500330"/>
          </a:xfrm>
        </p:spPr>
        <p:txBody>
          <a:bodyPr>
            <a:normAutofit fontScale="92500"/>
          </a:bodyPr>
          <a:lstStyle/>
          <a:p>
            <a:r>
              <a:rPr lang="uk-UA" dirty="0" err="1" smtClean="0">
                <a:solidFill>
                  <a:schemeClr val="tx1"/>
                </a:solidFill>
              </a:rPr>
              <a:t>“</a:t>
            </a:r>
            <a:r>
              <a:rPr lang="uk-UA" i="1" dirty="0" err="1" smtClean="0">
                <a:solidFill>
                  <a:schemeClr val="tx1"/>
                </a:solidFill>
              </a:rPr>
              <a:t>Корекційний</a:t>
            </a:r>
            <a:r>
              <a:rPr lang="uk-UA" i="1" dirty="0" smtClean="0">
                <a:solidFill>
                  <a:schemeClr val="tx1"/>
                </a:solidFill>
              </a:rPr>
              <a:t> вплив арт-терапії на розвиток особистості здобувачів освіти зі стійкими порушеннями пізнавальної </a:t>
            </a:r>
            <a:r>
              <a:rPr lang="uk-UA" i="1" dirty="0" err="1" smtClean="0">
                <a:solidFill>
                  <a:schemeClr val="tx1"/>
                </a:solidFill>
              </a:rPr>
              <a:t>діяльності”</a:t>
            </a:r>
            <a:endParaRPr lang="ru-RU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шаблон 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4</Template>
  <TotalTime>656</TotalTime>
  <Words>183</Words>
  <Application>Microsoft Office PowerPoint</Application>
  <PresentationFormat>Экран (4:3)</PresentationFormat>
  <Paragraphs>90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Bookman Old Style</vt:lpstr>
      <vt:lpstr>Calibri</vt:lpstr>
      <vt:lpstr>Times New Roman</vt:lpstr>
      <vt:lpstr>шаблон 4</vt:lpstr>
      <vt:lpstr>1_шаблон 4</vt:lpstr>
      <vt:lpstr>Acrobat Document</vt:lpstr>
      <vt:lpstr>Документ</vt:lpstr>
      <vt:lpstr>Презентація досвіду роботи </vt:lpstr>
      <vt:lpstr>Моя професія – вчитель!</vt:lpstr>
      <vt:lpstr>Освіта</vt:lpstr>
      <vt:lpstr>Онлайн-курси</vt:lpstr>
      <vt:lpstr>Онлайн-курси</vt:lpstr>
      <vt:lpstr>Участь у вебінарах</vt:lpstr>
      <vt:lpstr>Електронні публікації</vt:lpstr>
      <vt:lpstr>Участь здобувачів освіти у конкурсах</vt:lpstr>
      <vt:lpstr>Індивідуальна педагогічна тема, над якою працюю: </vt:lpstr>
      <vt:lpstr>Арт-терапія</vt:lpstr>
      <vt:lpstr>Види арт-терапії:</vt:lpstr>
      <vt:lpstr>Казкотерапія</vt:lpstr>
      <vt:lpstr>Бібліотекотерапія</vt:lpstr>
      <vt:lpstr>Ізотерапія</vt:lpstr>
      <vt:lpstr> </vt:lpstr>
      <vt:lpstr>Країна творців</vt:lpstr>
      <vt:lpstr>Наше життя</vt:lpstr>
      <vt:lpstr>Презентация PowerPoint</vt:lpstr>
      <vt:lpstr>Презентация PowerPoint</vt:lpstr>
      <vt:lpstr> Дякую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Апрельская</dc:creator>
  <cp:lastModifiedBy>Пользователь</cp:lastModifiedBy>
  <cp:revision>79</cp:revision>
  <dcterms:created xsi:type="dcterms:W3CDTF">2015-04-13T19:04:11Z</dcterms:created>
  <dcterms:modified xsi:type="dcterms:W3CDTF">2019-04-03T08:42:10Z</dcterms:modified>
</cp:coreProperties>
</file>