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60" r:id="rId3"/>
    <p:sldId id="257" r:id="rId4"/>
    <p:sldId id="258" r:id="rId5"/>
    <p:sldId id="262" r:id="rId6"/>
    <p:sldId id="267" r:id="rId7"/>
    <p:sldId id="264" r:id="rId8"/>
    <p:sldId id="265" r:id="rId9"/>
    <p:sldId id="268" r:id="rId10"/>
    <p:sldId id="263" r:id="rId11"/>
    <p:sldId id="271" r:id="rId12"/>
    <p:sldId id="272" r:id="rId13"/>
    <p:sldId id="266" r:id="rId14"/>
    <p:sldId id="269" r:id="rId15"/>
    <p:sldId id="273" r:id="rId16"/>
    <p:sldId id="270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0AF2-75BE-4E3B-A7E5-1F8CDDD1D47E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210B-E565-410E-B64C-1492E6D5A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D2D3-B8B2-437C-9EAA-9BB5EEF6A26E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38E6-6573-4EBA-93D2-FBBF67E589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BEAE-D250-45A5-86EB-994DDC293280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CD910-2D2B-43F7-8125-D0A98D6F6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DEFA-400D-4DC6-B73D-C7FAFE07CAE8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B78E-C0B0-4251-AEA6-9EDA7D513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D4CA-1E69-4D6D-90CA-31BA566B4D27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4C53-64B6-40DD-95D7-F7CBD7ECA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9C51-EAE1-4284-80CA-6AB15E6E1923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C55F-5C78-47C3-A999-C6153AE2B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3E17-470A-476D-83D2-37510E9D6BFC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75AA-B567-409D-92C2-3C65B5B4D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CCDA-80AB-46CE-892A-A58DCF6B3F00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5D36-57D7-4C6B-A413-B35920B65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12C5-A9D3-4509-9DD0-194460E2E3AF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DBAD-98B0-435F-A464-7762A7193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3243-5C05-48EB-806B-4F8149ED573D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DB62-3928-48FD-985D-5F279E8D6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CDB1-0055-4C9A-97B2-F70249AD1A62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E829-302C-4832-90DA-A1799D08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D825-4D41-41ED-8688-7651A484302C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8182-75BC-4F14-9E23-3533B90C9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D29B-29D2-481F-A78F-FCF50558A9CD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D162-A723-4551-B234-5F855DB4E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CE50-C3BF-4854-9F6A-38A69E89D44F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B0E9-A0B1-4434-94BC-89544B80B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BB96-A675-4B95-B0A6-596B0202CCF5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354B-F2EC-45C9-B657-0E8191BF6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7893-DCA5-4E53-9B26-CE82B150901B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EB57-254F-4950-849B-430FC9C51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FCFCE-455D-47A8-9192-23F80E2C9818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14E24-BBB2-4F87-9B49-FA2939760B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5875338" y="180975"/>
            <a:ext cx="5441950" cy="4100513"/>
          </a:xfrm>
        </p:spPr>
        <p:txBody>
          <a:bodyPr/>
          <a:lstStyle/>
          <a:p>
            <a:pPr eaLnBrk="1" hangingPunct="1"/>
            <a:r>
              <a:rPr lang="uk-UA" dirty="0" smtClean="0"/>
              <a:t>                          </a:t>
            </a:r>
            <a:endParaRPr lang="ru-RU" dirty="0" smtClean="0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37275" y="338138"/>
            <a:ext cx="5448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latin typeface="Century Gothic"/>
              </a:rPr>
              <a:t>Презентація досвіду завідувача бібліотеки Комунального закладу “Куп</a:t>
            </a:r>
            <a:r>
              <a:rPr lang="en-US" sz="3200" b="1" dirty="0">
                <a:latin typeface="Century Gothic"/>
              </a:rPr>
              <a:t>’</a:t>
            </a:r>
            <a:r>
              <a:rPr lang="uk-UA" sz="3200" b="1" dirty="0">
                <a:latin typeface="Century Gothic"/>
              </a:rPr>
              <a:t>янська</a:t>
            </a:r>
            <a:r>
              <a:rPr lang="uk-UA" sz="3200" b="1" dirty="0">
                <a:latin typeface="Century Gothic"/>
              </a:rPr>
              <a:t> спеціальна школа” Харківської обласної ради</a:t>
            </a:r>
          </a:p>
          <a:p>
            <a:pPr algn="ctr"/>
            <a:r>
              <a:rPr lang="uk-UA" sz="3200" b="1" dirty="0">
                <a:latin typeface="Century Gothic"/>
              </a:rPr>
              <a:t> Петренко Катерини Петрівни</a:t>
            </a: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85725"/>
            <a:ext cx="54483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к правильно читать книги - Психология - WomanHi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281488"/>
            <a:ext cx="54483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5669" y="5141343"/>
            <a:ext cx="334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Міжатестаційний</a:t>
            </a:r>
            <a:r>
              <a:rPr lang="uk-UA" sz="2400" b="1" dirty="0" smtClean="0"/>
              <a:t> період з </a:t>
            </a:r>
          </a:p>
          <a:p>
            <a:pPr algn="ctr"/>
            <a:r>
              <a:rPr lang="uk-UA" sz="2400" b="1" dirty="0" smtClean="0"/>
              <a:t>01.09.2019-01.03.2021 роки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Радість дитинства з бібліотекою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6" y="1264444"/>
            <a:ext cx="4200383" cy="5090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52" y="1123937"/>
            <a:ext cx="3661017" cy="2745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61" y="1957168"/>
            <a:ext cx="4321452" cy="3229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30" y="3207628"/>
            <a:ext cx="3345123" cy="347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2309"/>
            <a:ext cx="8911687" cy="15426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Інформаційний калейдоскоп «Суверенній Україні нині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слава і повік»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parostok.com.ua/wp-content/uploads/2021/01/DSC_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396">
            <a:off x="466513" y="1878412"/>
            <a:ext cx="4252823" cy="31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arostok.com.ua/wp-content/uploads/2021/01/DSC_007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86" y="2691440"/>
            <a:ext cx="4054416" cy="3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arostok.com.ua/wp-content/uploads/2021/01/DSC_0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919">
            <a:off x="8177842" y="2208362"/>
            <a:ext cx="3571336" cy="39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Поетичний ланцюжок «Зустрічайте Миколая! Він Вас всіх чудово знає»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arostok.com.ua/wp-content/uploads/2020/12/IMG_20201217_1047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1" y="1779915"/>
            <a:ext cx="3531074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355" y="2156604"/>
            <a:ext cx="3871296" cy="4546121"/>
          </a:xfrm>
          <a:prstGeom prst="rect">
            <a:avLst/>
          </a:prstGeom>
        </p:spPr>
      </p:pic>
      <p:pic>
        <p:nvPicPr>
          <p:cNvPr id="2054" name="Picture 6" descr="https://parostok.com.ua/wp-content/uploads/2020/12/IMG_20201217_110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62" y="1779916"/>
            <a:ext cx="3700433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Тематичні бібліотечні заходи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7" y="1264444"/>
            <a:ext cx="3073044" cy="4817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1" y="1168216"/>
            <a:ext cx="3425164" cy="4913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133600"/>
            <a:ext cx="4694830" cy="458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6291618" y="623888"/>
            <a:ext cx="5212995" cy="5395912"/>
          </a:xfrm>
        </p:spPr>
        <p:txBody>
          <a:bodyPr/>
          <a:lstStyle/>
          <a:p>
            <a:pPr algn="ctr"/>
            <a:r>
              <a:rPr lang="ru-RU" sz="3200" b="1" dirty="0" smtClean="0"/>
              <a:t> 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7206018" y="464024"/>
            <a:ext cx="4298594" cy="555577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Залучення дітей </a:t>
            </a:r>
            <a:r>
              <a:rPr lang="uk-UA" sz="2400" b="1" dirty="0">
                <a:solidFill>
                  <a:schemeClr val="tx1"/>
                </a:solidFill>
              </a:rPr>
              <a:t>до участі  у VІІ Всеукраїнському </a:t>
            </a:r>
            <a:r>
              <a:rPr lang="uk-UA" sz="2400" b="1" dirty="0" smtClean="0">
                <a:solidFill>
                  <a:schemeClr val="tx1"/>
                </a:solidFill>
              </a:rPr>
              <a:t>фестивалі-конкурсі </a:t>
            </a:r>
            <a:r>
              <a:rPr lang="uk-UA" sz="2400" b="1" dirty="0">
                <a:solidFill>
                  <a:schemeClr val="tx1"/>
                </a:solidFill>
              </a:rPr>
              <a:t>учнівської та студентської творчості «Змагаймось за нове життя», присвяченого Лесі </a:t>
            </a:r>
            <a:r>
              <a:rPr lang="uk-UA" sz="2400" b="1" dirty="0" smtClean="0">
                <a:solidFill>
                  <a:schemeClr val="tx1"/>
                </a:solidFill>
              </a:rPr>
              <a:t>Українці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464024"/>
            <a:ext cx="5622877" cy="464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8" y="3794078"/>
            <a:ext cx="5022377" cy="2934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915461" y="5418161"/>
            <a:ext cx="290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25.02.2021 </a:t>
            </a:r>
          </a:p>
          <a:p>
            <a:pPr algn="ctr"/>
            <a:r>
              <a:rPr lang="uk-UA" sz="2400" b="1" dirty="0" smtClean="0"/>
              <a:t>Учні отримали сертифікати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Приймала</a:t>
            </a:r>
            <a:r>
              <a:rPr lang="ru-RU" b="1" dirty="0">
                <a:solidFill>
                  <a:schemeClr val="tx1"/>
                </a:solidFill>
              </a:rPr>
              <a:t> участь </a:t>
            </a:r>
            <a:r>
              <a:rPr lang="uk-UA" b="1" dirty="0">
                <a:solidFill>
                  <a:schemeClr val="tx1"/>
                </a:solidFill>
              </a:rPr>
              <a:t>в обласному етапі Всеукраїнського конкурсу «Шкільна бібліотека – 2020» у номінації «Бібліотека – територія читання»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Всеукраїнський конкурс &quot;Шкільна бібліотека - 2020&quot; - ЖМЛ №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25" y="2825415"/>
            <a:ext cx="4876800" cy="36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245">
            <a:off x="562842" y="2900108"/>
            <a:ext cx="3085934" cy="3429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607">
            <a:off x="8508886" y="3155350"/>
            <a:ext cx="3143459" cy="32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ДЯКУЮ ЗА УВАГУ!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Вихователі шкіл-інтернатів » КНЗ КОР &quot;Київський обласний інститут  післядипломної освіти педагогічних кадрів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38" y="2133600"/>
            <a:ext cx="56629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3" name="Rectangle 15"/>
          <p:cNvSpPr>
            <a:spLocks noGrp="1"/>
          </p:cNvSpPr>
          <p:nvPr>
            <p:ph type="title" idx="4294967295"/>
          </p:nvPr>
        </p:nvSpPr>
        <p:spPr>
          <a:xfrm>
            <a:off x="1965278" y="425450"/>
            <a:ext cx="9355137" cy="4759325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chemeClr val="tx1"/>
                </a:solidFill>
              </a:rPr>
              <a:t>Дата народження</a:t>
            </a:r>
            <a:r>
              <a:rPr lang="uk-UA" sz="3200" dirty="0" smtClean="0">
                <a:solidFill>
                  <a:schemeClr val="tx1"/>
                </a:solidFill>
              </a:rPr>
              <a:t>: 20.04.1981 рік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Освіта: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Повна вища, Харківська державна академія культури, 2010 рік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Спеціальність: «Книгознавство, бібліотекознавство і   бібліографія»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Стаж роботи: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i="1" dirty="0" smtClean="0">
                <a:solidFill>
                  <a:schemeClr val="tx1"/>
                </a:solidFill>
              </a:rPr>
              <a:t>завідувача бібліотеки 9 років (загальний 16 років)</a:t>
            </a:r>
            <a:br>
              <a:rPr lang="uk-UA" sz="3200" i="1" dirty="0" smtClean="0">
                <a:solidFill>
                  <a:schemeClr val="tx1"/>
                </a:solidFill>
              </a:rPr>
            </a:br>
            <a:r>
              <a:rPr lang="uk-UA" sz="3200" i="1" dirty="0">
                <a:solidFill>
                  <a:schemeClr val="tx1"/>
                </a:solidFill>
              </a:rPr>
              <a:t/>
            </a:r>
            <a:br>
              <a:rPr lang="uk-UA" sz="3200" i="1" dirty="0">
                <a:solidFill>
                  <a:schemeClr val="tx1"/>
                </a:solidFill>
              </a:rPr>
            </a:br>
            <a:r>
              <a:rPr lang="uk-UA" sz="3200" i="1" dirty="0" smtClean="0">
                <a:solidFill>
                  <a:schemeClr val="tx1"/>
                </a:solidFill>
              </a:rPr>
              <a:t/>
            </a:r>
            <a:br>
              <a:rPr lang="uk-UA" sz="3200" i="1" dirty="0" smtClean="0">
                <a:solidFill>
                  <a:schemeClr val="tx1"/>
                </a:solidFill>
              </a:rPr>
            </a:br>
            <a:r>
              <a:rPr lang="uk-UA" sz="3200" i="1" dirty="0" smtClean="0">
                <a:solidFill>
                  <a:schemeClr val="tx1"/>
                </a:solidFill>
              </a:rPr>
              <a:t/>
            </a:r>
            <a:br>
              <a:rPr lang="uk-UA" sz="3200" i="1" dirty="0" smtClean="0">
                <a:solidFill>
                  <a:schemeClr val="tx1"/>
                </a:solidFill>
              </a:rPr>
            </a:br>
            <a:endParaRPr lang="ru-RU" sz="320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красивые книги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1" y="4151873"/>
            <a:ext cx="3297308" cy="25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Slides by nastyakislinskaya9 on ema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502" y="3683479"/>
            <a:ext cx="5089585" cy="3034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494213" y="623888"/>
            <a:ext cx="7010400" cy="1281112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chemeClr val="tx1"/>
                </a:solidFill>
              </a:rPr>
              <a:t>Життєве кредо </a:t>
            </a:r>
            <a:r>
              <a:rPr lang="uk-UA" sz="3200" i="1" dirty="0" smtClean="0">
                <a:solidFill>
                  <a:schemeClr val="tx1"/>
                </a:solidFill>
              </a:rPr>
              <a:t>«Мало знати-потрібно й  використовувати.  Мало бажати- потрібно робити» Й. Гете</a:t>
            </a:r>
            <a:br>
              <a:rPr lang="uk-UA" sz="3200" i="1" dirty="0" smtClean="0">
                <a:solidFill>
                  <a:schemeClr val="tx1"/>
                </a:solidFill>
              </a:rPr>
            </a:br>
            <a:r>
              <a:rPr lang="uk-UA" sz="3200" b="1" i="1" dirty="0" smtClean="0">
                <a:solidFill>
                  <a:schemeClr val="tx1"/>
                </a:solidFill>
              </a:rPr>
              <a:t>Тема, над якою працюю</a:t>
            </a:r>
            <a:r>
              <a:rPr lang="uk-UA" sz="3200" i="1" dirty="0" smtClean="0">
                <a:solidFill>
                  <a:schemeClr val="tx1"/>
                </a:solidFill>
              </a:rPr>
              <a:t> «Підвищення читацького інтересу шляхом залучення інноваційних технологій в роботі шкільної бібліотеки»</a:t>
            </a:r>
            <a:endParaRPr lang="ru-RU" sz="3200" i="1" dirty="0" smtClean="0">
              <a:solidFill>
                <a:schemeClr val="tx1"/>
              </a:solidFill>
            </a:endParaRPr>
          </a:p>
        </p:txBody>
      </p:sp>
      <p:pic>
        <p:nvPicPr>
          <p:cNvPr id="39938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5218" y="623888"/>
            <a:ext cx="3398291" cy="516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03056" y="422694"/>
            <a:ext cx="4166617" cy="6254331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chemeClr val="tx1"/>
                </a:solidFill>
              </a:rPr>
              <a:t>Книжковий фонд </a:t>
            </a:r>
            <a:r>
              <a:rPr lang="uk-UA" sz="2400" dirty="0" smtClean="0">
                <a:solidFill>
                  <a:schemeClr val="tx1"/>
                </a:solidFill>
              </a:rPr>
              <a:t>бібліотеки налічує </a:t>
            </a:r>
            <a:r>
              <a:rPr lang="uk-UA" sz="2400" b="1" dirty="0" smtClean="0">
                <a:solidFill>
                  <a:schemeClr val="tx1"/>
                </a:solidFill>
              </a:rPr>
              <a:t>7750</a:t>
            </a:r>
            <a:r>
              <a:rPr lang="uk-UA" sz="2400" dirty="0" smtClean="0">
                <a:solidFill>
                  <a:schemeClr val="tx1"/>
                </a:solidFill>
              </a:rPr>
              <a:t> книг і брошур,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3689</a:t>
            </a:r>
            <a:r>
              <a:rPr lang="uk-UA" sz="2400" dirty="0" smtClean="0">
                <a:solidFill>
                  <a:schemeClr val="tx1"/>
                </a:solidFill>
              </a:rPr>
              <a:t> підручника,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228</a:t>
            </a:r>
            <a:r>
              <a:rPr lang="uk-UA" sz="2400" dirty="0" smtClean="0">
                <a:solidFill>
                  <a:schemeClr val="tx1"/>
                </a:solidFill>
              </a:rPr>
              <a:t> примірника методичної літератури</a:t>
            </a:r>
            <a:r>
              <a:rPr lang="uk-UA" sz="2800" dirty="0" smtClean="0">
                <a:solidFill>
                  <a:schemeClr val="tx1"/>
                </a:solidFill>
              </a:rPr>
              <a:t/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Кількість читачів 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складає  </a:t>
            </a:r>
            <a:r>
              <a:rPr lang="uk-UA" sz="2400" b="1" dirty="0" smtClean="0">
                <a:solidFill>
                  <a:schemeClr val="tx1"/>
                </a:solidFill>
              </a:rPr>
              <a:t>260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173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здобувача </a:t>
            </a:r>
            <a:r>
              <a:rPr lang="uk-UA" sz="2400" dirty="0">
                <a:solidFill>
                  <a:schemeClr val="tx1"/>
                </a:solidFill>
              </a:rPr>
              <a:t>освіти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50</a:t>
            </a:r>
            <a:r>
              <a:rPr lang="uk-UA" sz="2400" dirty="0">
                <a:solidFill>
                  <a:schemeClr val="tx1"/>
                </a:solidFill>
              </a:rPr>
              <a:t> педагогічних працівників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39 </a:t>
            </a:r>
            <a:r>
              <a:rPr lang="uk-UA" sz="2400" dirty="0">
                <a:solidFill>
                  <a:schemeClr val="tx1"/>
                </a:solidFill>
              </a:rPr>
              <a:t>працівників закладу освіти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Середня відвідуваність за день складає </a:t>
            </a:r>
            <a:r>
              <a:rPr lang="uk-UA" sz="2400" b="1" dirty="0">
                <a:solidFill>
                  <a:schemeClr val="tx1"/>
                </a:solidFill>
              </a:rPr>
              <a:t>32 </a:t>
            </a:r>
            <a:r>
              <a:rPr lang="uk-UA" sz="2400" dirty="0">
                <a:solidFill>
                  <a:schemeClr val="tx1"/>
                </a:solidFill>
              </a:rPr>
              <a:t>читача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113086"/>
            <a:ext cx="3545457" cy="4192824"/>
          </a:xfrm>
        </p:spPr>
      </p:pic>
      <p:pic>
        <p:nvPicPr>
          <p:cNvPr id="4" name="Picture 5" descr="20191211_130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202" y="286168"/>
            <a:ext cx="3554085" cy="495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623887"/>
            <a:ext cx="8912225" cy="1646237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ІНФОРМАЛЬНА ОСВІТА: </a:t>
            </a:r>
            <a:r>
              <a:rPr lang="uk-UA" sz="2400" b="1" dirty="0" smtClean="0">
                <a:solidFill>
                  <a:schemeClr val="tx1"/>
                </a:solidFill>
              </a:rPr>
              <a:t>проходження курсів підвищення кваліфікації</a:t>
            </a: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на освітніх платформах </a:t>
            </a:r>
            <a:r>
              <a:rPr lang="en-US" sz="2800" b="1" dirty="0" smtClean="0">
                <a:solidFill>
                  <a:schemeClr val="tx1"/>
                </a:solidFill>
              </a:rPr>
              <a:t>EdEra</a:t>
            </a: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та </a:t>
            </a:r>
            <a:r>
              <a:rPr lang="en-US" sz="2800" b="1" dirty="0">
                <a:solidFill>
                  <a:schemeClr val="tx1"/>
                </a:solidFill>
              </a:rPr>
              <a:t>Prometheus</a:t>
            </a:r>
            <a:r>
              <a:rPr lang="uk-UA" sz="2800" b="1" dirty="0" smtClean="0">
                <a:solidFill>
                  <a:schemeClr val="tx1"/>
                </a:solidFill>
              </a:rPr>
              <a:t> . </a:t>
            </a:r>
            <a:r>
              <a:rPr lang="uk-UA" sz="2400" b="1" dirty="0" smtClean="0">
                <a:solidFill>
                  <a:schemeClr val="tx1"/>
                </a:solidFill>
              </a:rPr>
              <a:t>Одержала 22 сертифіката.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0421" name="AutoShape 5" descr="1dvgniwxgdUEB8zaQNCi49TtLoQTGTjwjoxG3YSB4BNDMDVPGUE2FgP2OZung3C0U7HkILEkcyffVku1kJMNO+zwcSXCm3wxcSPeLU7wetSP075173VBx1AwXsMthdgNrn7AVyPpT+BpQymthfoxnUuIeoK13eC+hbfHjg1wOYxnOCYcV1gY0SFrxto2cqkolECUGhu8eeBvwGYm1pHxkcmkahM7aEOusokKhIJu9afly9seQL9qAMxg5bO3AAAAABJRU5ErkJggg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0423" name="AutoShape 7" descr="1dvgniwxgdUEB8zaQNCi49TtLoQTGTjwjoxG3YSB4BNDMDVPGUE2FgP2OZung3C0U7HkILEkcyffVku1kJMNO+zwcSXCm3wxcSPeLU7wetSP075173VBx1AwXsMthdgNrn7AVyPpT+BpQymthfoxnUuIeoK13eC+hbfHjg1wOYxnOCYcV1gY0SFrxto2cqkolECUGhu8eeBvwGYm1pHxkcmkahM7aEOusokKhIJu9afly9seQL9qAMxg5bO3AAAAABJRU5ErkJggg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0425" name="AutoShape 9" descr="1dvgniwxgdUEB8zaQNCi49TtLoQTGTjwjoxG3YSB4BNDMDVPGUE2FgP2OZung3C0U7HkILEkcyffVku1kJMNO+zwcSXCm3wxcSPeLU7wetSP075173VBx1AwXsMthdgNrn7AVyPpT+BpQymthfoxnUuIeoK13eC+hbfHjg1wOYxnOCYcV1gY0SFrxto2cqkolECUGhu8eeBvwGYm1pHxkcmkahM7aEOusokKhIJu9afly9seQL9qAMxg5bO3AAAAABJRU5ErkJggg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0427" name="AutoShape 11" descr="1dvgniwxgdUEB8zaQNCi49TtLoQTGTjwjoxG3YSB4BNDMDVPGUE2FgP2OZung3C0U7HkILEkcyffVku1kJMNO+zwcSXCm3wxcSPeLU7wetSP075173VBx1AwXsMthdgNrn7AVyPpT+BpQymthfoxnUuIeoK13eC+hbfHjg1wOYxnOCYcV1gY0SFrxto2cqkolECUGhu8eeBvwGYm1pHxkcmkahM7aEOusokKhIJu9afly9seQL9qAMxg5bO3AAAAABJRU5ErkJggg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0429" name="AutoShape 13" descr="1dvgniwxgdUEB8zaQNCi49TtLoQTGTjwjoxG3YSB4BNDMDVPGUE2FgP2OZung3C0U7HkILEkcyffVku1kJMNO+zwcSXCm3wxcSPeLU7wetSP075173VBx1AwXsMthdgNrn7AVyPpT+BpQymthfoxnUuIeoK13eC+hbfHjg1wOYxnOCYcV1gY0SFrxto2cqkolECUGhu8eeBvwGYm1pHxkcmkahM7aEOusokKhIJu9afly9seQL9qAMxg5bO3AAAAABJRU5ErkJggg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60430" name="Picture 1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701">
            <a:off x="3303831" y="2178590"/>
            <a:ext cx="2584450" cy="3282534"/>
          </a:xfrm>
          <a:prstGeom prst="rect">
            <a:avLst/>
          </a:prstGeom>
          <a:noFill/>
        </p:spPr>
      </p:pic>
      <p:pic>
        <p:nvPicPr>
          <p:cNvPr id="60431" name="Picture 1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6627">
            <a:off x="846936" y="1545957"/>
            <a:ext cx="2243454" cy="2795901"/>
          </a:xfrm>
          <a:prstGeom prst="rect">
            <a:avLst/>
          </a:prstGeom>
          <a:noFill/>
        </p:spPr>
      </p:pic>
      <p:pic>
        <p:nvPicPr>
          <p:cNvPr id="60432" name="Picture 1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720" y="2041513"/>
            <a:ext cx="2632075" cy="3265488"/>
          </a:xfrm>
          <a:prstGeom prst="rect">
            <a:avLst/>
          </a:prstGeom>
          <a:noFill/>
        </p:spPr>
      </p:pic>
      <p:pic>
        <p:nvPicPr>
          <p:cNvPr id="60433" name="Picture 17" descr="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12381">
            <a:off x="2083222" y="3999109"/>
            <a:ext cx="2493963" cy="2592388"/>
          </a:xfrm>
          <a:prstGeom prst="rect">
            <a:avLst/>
          </a:prstGeom>
          <a:noFill/>
        </p:spPr>
      </p:pic>
      <p:pic>
        <p:nvPicPr>
          <p:cNvPr id="60434" name="Picture 18" descr="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182269">
            <a:off x="5737036" y="3505414"/>
            <a:ext cx="2308225" cy="2973531"/>
          </a:xfrm>
          <a:prstGeom prst="rect">
            <a:avLst/>
          </a:prstGeom>
          <a:noFill/>
        </p:spPr>
      </p:pic>
      <p:pic>
        <p:nvPicPr>
          <p:cNvPr id="60435" name="Picture 19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75060" y="2855913"/>
            <a:ext cx="3062288" cy="316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623887"/>
            <a:ext cx="8912225" cy="1846357"/>
          </a:xfrm>
        </p:spPr>
        <p:txBody>
          <a:bodyPr/>
          <a:lstStyle/>
          <a:p>
            <a:pPr algn="ctr"/>
            <a:r>
              <a:rPr lang="uk-UA" b="1" dirty="0" smtClean="0"/>
              <a:t>Створення книжкових виставок – творчий процес представлення фонду бібліотеки</a:t>
            </a:r>
            <a:endParaRPr lang="ru-RU" b="1" dirty="0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2589213" y="2470243"/>
            <a:ext cx="8915400" cy="401244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8" y="182536"/>
            <a:ext cx="2639961" cy="3215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1061" y="3123031"/>
            <a:ext cx="3886258" cy="3269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2" y="2744050"/>
            <a:ext cx="3084394" cy="3504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89" y="3398293"/>
            <a:ext cx="2771005" cy="343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442521"/>
            <a:ext cx="2970814" cy="35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Співпраця з Куп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янською</a:t>
            </a:r>
            <a:r>
              <a:rPr lang="uk-UA" b="1" dirty="0" smtClean="0">
                <a:solidFill>
                  <a:schemeClr val="tx1"/>
                </a:solidFill>
              </a:rPr>
              <a:t> міською музичною школою №1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1282890" y="2133600"/>
            <a:ext cx="10221723" cy="38862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" y="1397758"/>
            <a:ext cx="3422460" cy="3938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29" y="2640843"/>
            <a:ext cx="3482075" cy="3746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85" y="2147593"/>
            <a:ext cx="5213445" cy="440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623888"/>
            <a:ext cx="7397773" cy="128111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Співпраця з Куп</a:t>
            </a:r>
            <a:r>
              <a:rPr lang="en-US" sz="2800" b="1" dirty="0" smtClean="0">
                <a:solidFill>
                  <a:schemeClr val="tx1"/>
                </a:solidFill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</a:rPr>
              <a:t>янським</a:t>
            </a:r>
            <a:r>
              <a:rPr lang="uk-UA" sz="2800" b="1" dirty="0" smtClean="0">
                <a:solidFill>
                  <a:schemeClr val="tx1"/>
                </a:solidFill>
              </a:rPr>
              <a:t> міським краєзнавчим музеєм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Музейне заняття «Куп</a:t>
            </a:r>
            <a:r>
              <a:rPr lang="en-US" sz="2800" b="1" dirty="0" smtClean="0">
                <a:solidFill>
                  <a:schemeClr val="tx1"/>
                </a:solidFill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</a:rPr>
              <a:t>янщина</a:t>
            </a:r>
            <a:r>
              <a:rPr lang="uk-UA" sz="2800" b="1" dirty="0" smtClean="0">
                <a:solidFill>
                  <a:schemeClr val="tx1"/>
                </a:solidFill>
              </a:rPr>
              <a:t> в роки війни» та екскурсія «</a:t>
            </a:r>
            <a:r>
              <a:rPr lang="uk-UA" sz="2800" b="1" dirty="0" smtClean="0">
                <a:solidFill>
                  <a:schemeClr val="tx1"/>
                </a:solidFill>
              </a:rPr>
              <a:t>Пам</a:t>
            </a:r>
            <a:r>
              <a:rPr lang="en-US" sz="2800" b="1" dirty="0" smtClean="0">
                <a:solidFill>
                  <a:schemeClr val="tx1"/>
                </a:solidFill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</a:rPr>
              <a:t>ятні</a:t>
            </a:r>
            <a:r>
              <a:rPr lang="uk-UA" sz="2800" b="1" dirty="0" smtClean="0">
                <a:solidFill>
                  <a:schemeClr val="tx1"/>
                </a:solidFill>
              </a:rPr>
              <a:t> міста рідного міста»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2589213" y="2609778"/>
            <a:ext cx="8915400" cy="341002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929">
            <a:off x="8824583" y="3647644"/>
            <a:ext cx="2315525" cy="2977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863">
            <a:off x="9690529" y="1531275"/>
            <a:ext cx="2312729" cy="2627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810">
            <a:off x="185397" y="1317007"/>
            <a:ext cx="2704026" cy="285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024">
            <a:off x="1152069" y="4076700"/>
            <a:ext cx="2172620" cy="2587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89" y="2743199"/>
            <a:ext cx="5500048" cy="387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2197290" y="591586"/>
            <a:ext cx="9539335" cy="128111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Бібліотечна лікарня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997">
            <a:off x="586855" y="1574721"/>
            <a:ext cx="3805794" cy="3202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67">
            <a:off x="3259843" y="2844226"/>
            <a:ext cx="3398293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19" y="228884"/>
            <a:ext cx="3846394" cy="3352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69">
            <a:off x="6615395" y="2899091"/>
            <a:ext cx="3966000" cy="3653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465</TotalTime>
  <Words>179</Words>
  <Application>Microsoft Office PowerPoint</Application>
  <PresentationFormat>Широкоэкранный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                          </vt:lpstr>
      <vt:lpstr>Дата народження: 20.04.1981 рік Освіта: Повна вища, Харківська державна академія культури, 2010 рік Спеціальність: «Книгознавство, бібліотекознавство і   бібліографія» Стаж роботи: завідувача бібліотеки 9 років (загальний 16 років)    </vt:lpstr>
      <vt:lpstr>Життєве кредо «Мало знати-потрібно й  використовувати.  Мало бажати- потрібно робити» Й. Гете Тема, над якою працюю «Підвищення читацького інтересу шляхом залучення інноваційних технологій в роботі шкільної бібліотеки»</vt:lpstr>
      <vt:lpstr>Книжковий фонд бібліотеки налічує 7750 книг і брошур,  3689 підручника, 228 примірника методичної літератури Кількість читачів  складає  260 173 здобувача освіти 50 педагогічних працівників 39 працівників закладу освіти Середня відвідуваність за день складає 32 читача </vt:lpstr>
      <vt:lpstr>ІНФОРМАЛЬНА ОСВІТА: проходження курсів підвищення кваліфікації на освітніх платформах EdEra та Prometheus . Одержала 22 сертифіката.</vt:lpstr>
      <vt:lpstr>Створення книжкових виставок – творчий процес представлення фонду бібліотеки</vt:lpstr>
      <vt:lpstr>Співпраця з Куп’янською міською музичною школою №1</vt:lpstr>
      <vt:lpstr>Співпраця з Куп’янським міським краєзнавчим музеєм Музейне заняття «Куп’янщина в роки війни» та екскурсія «Пам’ятні міста рідного міста»</vt:lpstr>
      <vt:lpstr>Бібліотечна лікарня </vt:lpstr>
      <vt:lpstr>Радість дитинства з бібліотекою</vt:lpstr>
      <vt:lpstr>Інформаційний калейдоскоп «Суверенній Україні нині  слава і повік»</vt:lpstr>
      <vt:lpstr>Поетичний ланцюжок «Зустрічайте Миколая! Він Вас всіх чудово знає»</vt:lpstr>
      <vt:lpstr>Тематичні бібліотечні заходи</vt:lpstr>
      <vt:lpstr> </vt:lpstr>
      <vt:lpstr>Приймала участь в обласному етапі Всеукраїнського конкурсу «Шкільна бібліотека – 2020» у номінації «Бібліотека – територія читання»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Петренко</dc:creator>
  <cp:lastModifiedBy>библиотека</cp:lastModifiedBy>
  <cp:revision>40</cp:revision>
  <dcterms:created xsi:type="dcterms:W3CDTF">2021-03-14T18:20:08Z</dcterms:created>
  <dcterms:modified xsi:type="dcterms:W3CDTF">2021-03-18T13:58:03Z</dcterms:modified>
</cp:coreProperties>
</file>