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  <p:sldId id="270" r:id="rId14"/>
    <p:sldId id="272" r:id="rId15"/>
    <p:sldId id="275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74" r:id="rId25"/>
    <p:sldId id="277" r:id="rId26"/>
    <p:sldId id="287" r:id="rId27"/>
    <p:sldId id="286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B961F3-73D2-4620-A289-A2420E2D8866}" type="doc">
      <dgm:prSet loTypeId="urn:microsoft.com/office/officeart/2005/8/layout/vProcess5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39EFC35-54ED-4FA1-A5AF-A836D3D1D9CF}">
      <dgm:prSet phldrT="[Текст]"/>
      <dgm:spPr/>
      <dgm:t>
        <a:bodyPr/>
        <a:lstStyle/>
        <a:p>
          <a:r>
            <a:rPr lang="uk-UA" noProof="1"/>
            <a:t>перевірка ознак свідомості</a:t>
          </a:r>
        </a:p>
      </dgm:t>
    </dgm:pt>
    <dgm:pt modelId="{B24E906F-10B5-4E75-828B-005AB0E2142A}" type="parTrans" cxnId="{09DD6BFB-6324-4177-939D-58813DA41881}">
      <dgm:prSet/>
      <dgm:spPr/>
      <dgm:t>
        <a:bodyPr/>
        <a:lstStyle/>
        <a:p>
          <a:endParaRPr lang="ru-RU"/>
        </a:p>
      </dgm:t>
    </dgm:pt>
    <dgm:pt modelId="{A9C78F17-D27C-419A-9A94-3684FFEBF8A6}" type="sibTrans" cxnId="{09DD6BFB-6324-4177-939D-58813DA41881}">
      <dgm:prSet/>
      <dgm:spPr/>
      <dgm:t>
        <a:bodyPr/>
        <a:lstStyle/>
        <a:p>
          <a:endParaRPr lang="ru-RU"/>
        </a:p>
      </dgm:t>
    </dgm:pt>
    <dgm:pt modelId="{DD437C05-C4D7-4D51-9180-95FCC8F874A3}">
      <dgm:prSet phldrT="[Текст]"/>
      <dgm:spPr/>
      <dgm:t>
        <a:bodyPr/>
        <a:lstStyle/>
        <a:p>
          <a:r>
            <a:rPr lang="uk-UA" noProof="1"/>
            <a:t>виявлення пульсу та дихання</a:t>
          </a:r>
        </a:p>
      </dgm:t>
    </dgm:pt>
    <dgm:pt modelId="{D3438051-0094-44DA-AFE4-F9206A76A3C9}" type="parTrans" cxnId="{EDE22705-D559-4902-A6F2-45589CAEAE0B}">
      <dgm:prSet/>
      <dgm:spPr/>
      <dgm:t>
        <a:bodyPr/>
        <a:lstStyle/>
        <a:p>
          <a:endParaRPr lang="ru-RU"/>
        </a:p>
      </dgm:t>
    </dgm:pt>
    <dgm:pt modelId="{1AA638DA-AC77-4B07-9D7E-22DC70F73DF7}" type="sibTrans" cxnId="{EDE22705-D559-4902-A6F2-45589CAEAE0B}">
      <dgm:prSet/>
      <dgm:spPr/>
      <dgm:t>
        <a:bodyPr/>
        <a:lstStyle/>
        <a:p>
          <a:endParaRPr lang="ru-RU"/>
        </a:p>
      </dgm:t>
    </dgm:pt>
    <dgm:pt modelId="{AAF6D2D6-7620-473E-BE4C-8492D54F2AAF}">
      <dgm:prSet phldrT="[Текст]"/>
      <dgm:spPr/>
      <dgm:t>
        <a:bodyPr/>
        <a:lstStyle/>
        <a:p>
          <a:r>
            <a:rPr lang="uk-UA" noProof="1"/>
            <a:t>обстеження голови, шиї, грудей, живота, кінцівок на наявність кровотеч, переломів</a:t>
          </a:r>
        </a:p>
      </dgm:t>
    </dgm:pt>
    <dgm:pt modelId="{631B7383-F71D-484B-A63B-87C39E8E875A}" type="parTrans" cxnId="{49A0293B-4975-4B37-827A-8BE79BE2E0E6}">
      <dgm:prSet/>
      <dgm:spPr/>
      <dgm:t>
        <a:bodyPr/>
        <a:lstStyle/>
        <a:p>
          <a:endParaRPr lang="ru-RU"/>
        </a:p>
      </dgm:t>
    </dgm:pt>
    <dgm:pt modelId="{328DC11C-70D7-4636-94F4-2D1FB9F2CD1D}" type="sibTrans" cxnId="{49A0293B-4975-4B37-827A-8BE79BE2E0E6}">
      <dgm:prSet/>
      <dgm:spPr/>
      <dgm:t>
        <a:bodyPr/>
        <a:lstStyle/>
        <a:p>
          <a:endParaRPr lang="ru-RU"/>
        </a:p>
      </dgm:t>
    </dgm:pt>
    <dgm:pt modelId="{A89D0D2C-B1EE-48BF-A2B2-A3F94A4C5B7A}" type="pres">
      <dgm:prSet presAssocID="{4AB961F3-73D2-4620-A289-A2420E2D8866}" presName="outerComposite" presStyleCnt="0">
        <dgm:presLayoutVars>
          <dgm:chMax val="5"/>
          <dgm:dir/>
          <dgm:resizeHandles val="exact"/>
        </dgm:presLayoutVars>
      </dgm:prSet>
      <dgm:spPr/>
    </dgm:pt>
    <dgm:pt modelId="{A726C5D5-81E5-49E3-937B-13FB034507EF}" type="pres">
      <dgm:prSet presAssocID="{4AB961F3-73D2-4620-A289-A2420E2D8866}" presName="dummyMaxCanvas" presStyleCnt="0">
        <dgm:presLayoutVars/>
      </dgm:prSet>
      <dgm:spPr/>
    </dgm:pt>
    <dgm:pt modelId="{D1688A2A-CD9A-4093-B201-D892227CC2E2}" type="pres">
      <dgm:prSet presAssocID="{4AB961F3-73D2-4620-A289-A2420E2D8866}" presName="ThreeNodes_1" presStyleLbl="node1" presStyleIdx="0" presStyleCnt="3" custLinFactNeighborX="457" custLinFactNeighborY="1294">
        <dgm:presLayoutVars>
          <dgm:bulletEnabled val="1"/>
        </dgm:presLayoutVars>
      </dgm:prSet>
      <dgm:spPr/>
    </dgm:pt>
    <dgm:pt modelId="{C3BF673D-00AB-4A20-A424-64E65893C85B}" type="pres">
      <dgm:prSet presAssocID="{4AB961F3-73D2-4620-A289-A2420E2D8866}" presName="ThreeNodes_2" presStyleLbl="node1" presStyleIdx="1" presStyleCnt="3">
        <dgm:presLayoutVars>
          <dgm:bulletEnabled val="1"/>
        </dgm:presLayoutVars>
      </dgm:prSet>
      <dgm:spPr/>
    </dgm:pt>
    <dgm:pt modelId="{F187ED9E-3FBE-4684-89AF-ECFC6194F7E8}" type="pres">
      <dgm:prSet presAssocID="{4AB961F3-73D2-4620-A289-A2420E2D8866}" presName="ThreeNodes_3" presStyleLbl="node1" presStyleIdx="2" presStyleCnt="3">
        <dgm:presLayoutVars>
          <dgm:bulletEnabled val="1"/>
        </dgm:presLayoutVars>
      </dgm:prSet>
      <dgm:spPr/>
    </dgm:pt>
    <dgm:pt modelId="{6EF083A9-F84F-49D8-B2A2-382C9F816A16}" type="pres">
      <dgm:prSet presAssocID="{4AB961F3-73D2-4620-A289-A2420E2D8866}" presName="ThreeConn_1-2" presStyleLbl="fgAccFollowNode1" presStyleIdx="0" presStyleCnt="2">
        <dgm:presLayoutVars>
          <dgm:bulletEnabled val="1"/>
        </dgm:presLayoutVars>
      </dgm:prSet>
      <dgm:spPr/>
    </dgm:pt>
    <dgm:pt modelId="{5D3270E2-04FC-4005-B534-1EF889E7B346}" type="pres">
      <dgm:prSet presAssocID="{4AB961F3-73D2-4620-A289-A2420E2D8866}" presName="ThreeConn_2-3" presStyleLbl="fgAccFollowNode1" presStyleIdx="1" presStyleCnt="2">
        <dgm:presLayoutVars>
          <dgm:bulletEnabled val="1"/>
        </dgm:presLayoutVars>
      </dgm:prSet>
      <dgm:spPr/>
    </dgm:pt>
    <dgm:pt modelId="{D8CC33BD-37BE-4614-BE90-6CFCB2D45D8C}" type="pres">
      <dgm:prSet presAssocID="{4AB961F3-73D2-4620-A289-A2420E2D8866}" presName="ThreeNodes_1_text" presStyleLbl="node1" presStyleIdx="2" presStyleCnt="3">
        <dgm:presLayoutVars>
          <dgm:bulletEnabled val="1"/>
        </dgm:presLayoutVars>
      </dgm:prSet>
      <dgm:spPr/>
    </dgm:pt>
    <dgm:pt modelId="{5AEC46CA-2F58-49ED-AE9C-DFFAD730383D}" type="pres">
      <dgm:prSet presAssocID="{4AB961F3-73D2-4620-A289-A2420E2D8866}" presName="ThreeNodes_2_text" presStyleLbl="node1" presStyleIdx="2" presStyleCnt="3">
        <dgm:presLayoutVars>
          <dgm:bulletEnabled val="1"/>
        </dgm:presLayoutVars>
      </dgm:prSet>
      <dgm:spPr/>
    </dgm:pt>
    <dgm:pt modelId="{C2FAE621-B6C4-4027-AE6E-01B227109704}" type="pres">
      <dgm:prSet presAssocID="{4AB961F3-73D2-4620-A289-A2420E2D886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DE22705-D559-4902-A6F2-45589CAEAE0B}" srcId="{4AB961F3-73D2-4620-A289-A2420E2D8866}" destId="{DD437C05-C4D7-4D51-9180-95FCC8F874A3}" srcOrd="1" destOrd="0" parTransId="{D3438051-0094-44DA-AFE4-F9206A76A3C9}" sibTransId="{1AA638DA-AC77-4B07-9D7E-22DC70F73DF7}"/>
    <dgm:cxn modelId="{B9965E21-8AA7-4476-9C6F-1860503F3FA5}" type="presOf" srcId="{DD437C05-C4D7-4D51-9180-95FCC8F874A3}" destId="{C3BF673D-00AB-4A20-A424-64E65893C85B}" srcOrd="0" destOrd="0" presId="urn:microsoft.com/office/officeart/2005/8/layout/vProcess5"/>
    <dgm:cxn modelId="{49A0293B-4975-4B37-827A-8BE79BE2E0E6}" srcId="{4AB961F3-73D2-4620-A289-A2420E2D8866}" destId="{AAF6D2D6-7620-473E-BE4C-8492D54F2AAF}" srcOrd="2" destOrd="0" parTransId="{631B7383-F71D-484B-A63B-87C39E8E875A}" sibTransId="{328DC11C-70D7-4636-94F4-2D1FB9F2CD1D}"/>
    <dgm:cxn modelId="{EC934873-7B33-49C7-8289-816F414200B8}" type="presOf" srcId="{AAF6D2D6-7620-473E-BE4C-8492D54F2AAF}" destId="{F187ED9E-3FBE-4684-89AF-ECFC6194F7E8}" srcOrd="0" destOrd="0" presId="urn:microsoft.com/office/officeart/2005/8/layout/vProcess5"/>
    <dgm:cxn modelId="{52A7FF7F-B979-4123-805B-B7D29A211917}" type="presOf" srcId="{239EFC35-54ED-4FA1-A5AF-A836D3D1D9CF}" destId="{D1688A2A-CD9A-4093-B201-D892227CC2E2}" srcOrd="0" destOrd="0" presId="urn:microsoft.com/office/officeart/2005/8/layout/vProcess5"/>
    <dgm:cxn modelId="{0BC5C386-D3CE-4300-812C-3CC6175CE827}" type="presOf" srcId="{1AA638DA-AC77-4B07-9D7E-22DC70F73DF7}" destId="{5D3270E2-04FC-4005-B534-1EF889E7B346}" srcOrd="0" destOrd="0" presId="urn:microsoft.com/office/officeart/2005/8/layout/vProcess5"/>
    <dgm:cxn modelId="{ECF66FA3-24BB-4931-9F3A-4317B0CAFBA5}" type="presOf" srcId="{AAF6D2D6-7620-473E-BE4C-8492D54F2AAF}" destId="{C2FAE621-B6C4-4027-AE6E-01B227109704}" srcOrd="1" destOrd="0" presId="urn:microsoft.com/office/officeart/2005/8/layout/vProcess5"/>
    <dgm:cxn modelId="{D5C661A8-EB1B-414A-A3EE-707BF6B7C707}" type="presOf" srcId="{4AB961F3-73D2-4620-A289-A2420E2D8866}" destId="{A89D0D2C-B1EE-48BF-A2B2-A3F94A4C5B7A}" srcOrd="0" destOrd="0" presId="urn:microsoft.com/office/officeart/2005/8/layout/vProcess5"/>
    <dgm:cxn modelId="{77BDF9CE-7CB4-4083-9E5E-B2C3485E8544}" type="presOf" srcId="{239EFC35-54ED-4FA1-A5AF-A836D3D1D9CF}" destId="{D8CC33BD-37BE-4614-BE90-6CFCB2D45D8C}" srcOrd="1" destOrd="0" presId="urn:microsoft.com/office/officeart/2005/8/layout/vProcess5"/>
    <dgm:cxn modelId="{C8B61DE8-81E1-4B71-90D4-E52D2D1F9644}" type="presOf" srcId="{A9C78F17-D27C-419A-9A94-3684FFEBF8A6}" destId="{6EF083A9-F84F-49D8-B2A2-382C9F816A16}" srcOrd="0" destOrd="0" presId="urn:microsoft.com/office/officeart/2005/8/layout/vProcess5"/>
    <dgm:cxn modelId="{C7C260FB-FB0D-42F6-97BD-C145C3E2A09A}" type="presOf" srcId="{DD437C05-C4D7-4D51-9180-95FCC8F874A3}" destId="{5AEC46CA-2F58-49ED-AE9C-DFFAD730383D}" srcOrd="1" destOrd="0" presId="urn:microsoft.com/office/officeart/2005/8/layout/vProcess5"/>
    <dgm:cxn modelId="{09DD6BFB-6324-4177-939D-58813DA41881}" srcId="{4AB961F3-73D2-4620-A289-A2420E2D8866}" destId="{239EFC35-54ED-4FA1-A5AF-A836D3D1D9CF}" srcOrd="0" destOrd="0" parTransId="{B24E906F-10B5-4E75-828B-005AB0E2142A}" sibTransId="{A9C78F17-D27C-419A-9A94-3684FFEBF8A6}"/>
    <dgm:cxn modelId="{E969D657-28DC-47B2-9BFA-E877A53619DE}" type="presParOf" srcId="{A89D0D2C-B1EE-48BF-A2B2-A3F94A4C5B7A}" destId="{A726C5D5-81E5-49E3-937B-13FB034507EF}" srcOrd="0" destOrd="0" presId="urn:microsoft.com/office/officeart/2005/8/layout/vProcess5"/>
    <dgm:cxn modelId="{82EBA952-2525-4BE3-9A69-11A1799AAF27}" type="presParOf" srcId="{A89D0D2C-B1EE-48BF-A2B2-A3F94A4C5B7A}" destId="{D1688A2A-CD9A-4093-B201-D892227CC2E2}" srcOrd="1" destOrd="0" presId="urn:microsoft.com/office/officeart/2005/8/layout/vProcess5"/>
    <dgm:cxn modelId="{D750DF6F-7B49-472A-8503-36F5D0D5C208}" type="presParOf" srcId="{A89D0D2C-B1EE-48BF-A2B2-A3F94A4C5B7A}" destId="{C3BF673D-00AB-4A20-A424-64E65893C85B}" srcOrd="2" destOrd="0" presId="urn:microsoft.com/office/officeart/2005/8/layout/vProcess5"/>
    <dgm:cxn modelId="{DF3C6BA9-C363-4648-BFC0-E9435F03CE23}" type="presParOf" srcId="{A89D0D2C-B1EE-48BF-A2B2-A3F94A4C5B7A}" destId="{F187ED9E-3FBE-4684-89AF-ECFC6194F7E8}" srcOrd="3" destOrd="0" presId="urn:microsoft.com/office/officeart/2005/8/layout/vProcess5"/>
    <dgm:cxn modelId="{46C1BC34-75C3-45D7-B911-394331DAE7F7}" type="presParOf" srcId="{A89D0D2C-B1EE-48BF-A2B2-A3F94A4C5B7A}" destId="{6EF083A9-F84F-49D8-B2A2-382C9F816A16}" srcOrd="4" destOrd="0" presId="urn:microsoft.com/office/officeart/2005/8/layout/vProcess5"/>
    <dgm:cxn modelId="{8D4BAB6E-8FE8-4C7A-9D20-657659232C69}" type="presParOf" srcId="{A89D0D2C-B1EE-48BF-A2B2-A3F94A4C5B7A}" destId="{5D3270E2-04FC-4005-B534-1EF889E7B346}" srcOrd="5" destOrd="0" presId="urn:microsoft.com/office/officeart/2005/8/layout/vProcess5"/>
    <dgm:cxn modelId="{770817C2-C509-4F86-AA31-B92A564F0EBA}" type="presParOf" srcId="{A89D0D2C-B1EE-48BF-A2B2-A3F94A4C5B7A}" destId="{D8CC33BD-37BE-4614-BE90-6CFCB2D45D8C}" srcOrd="6" destOrd="0" presId="urn:microsoft.com/office/officeart/2005/8/layout/vProcess5"/>
    <dgm:cxn modelId="{8A6BF78E-8108-49BA-899A-F0740E481D5E}" type="presParOf" srcId="{A89D0D2C-B1EE-48BF-A2B2-A3F94A4C5B7A}" destId="{5AEC46CA-2F58-49ED-AE9C-DFFAD730383D}" srcOrd="7" destOrd="0" presId="urn:microsoft.com/office/officeart/2005/8/layout/vProcess5"/>
    <dgm:cxn modelId="{CC3F6E72-A819-4D2E-BCA1-D29C4DD85C3E}" type="presParOf" srcId="{A89D0D2C-B1EE-48BF-A2B2-A3F94A4C5B7A}" destId="{C2FAE621-B6C4-4027-AE6E-01B22710970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88A2A-CD9A-4093-B201-D892227CC2E2}">
      <dsp:nvSpPr>
        <dsp:cNvPr id="0" name=""/>
        <dsp:cNvSpPr/>
      </dsp:nvSpPr>
      <dsp:spPr>
        <a:xfrm>
          <a:off x="32726" y="19287"/>
          <a:ext cx="7161195" cy="14905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noProof="1"/>
            <a:t>перевірка ознак свідомості</a:t>
          </a:r>
        </a:p>
      </dsp:txBody>
      <dsp:txXfrm>
        <a:off x="76383" y="62944"/>
        <a:ext cx="5552759" cy="1403251"/>
      </dsp:txXfrm>
    </dsp:sp>
    <dsp:sp modelId="{C3BF673D-00AB-4A20-A424-64E65893C85B}">
      <dsp:nvSpPr>
        <dsp:cNvPr id="0" name=""/>
        <dsp:cNvSpPr/>
      </dsp:nvSpPr>
      <dsp:spPr>
        <a:xfrm>
          <a:off x="631870" y="1738993"/>
          <a:ext cx="7161195" cy="14905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noProof="1"/>
            <a:t>виявлення пульсу та дихання</a:t>
          </a:r>
        </a:p>
      </dsp:txBody>
      <dsp:txXfrm>
        <a:off x="675527" y="1782650"/>
        <a:ext cx="5473143" cy="1403251"/>
      </dsp:txXfrm>
    </dsp:sp>
    <dsp:sp modelId="{F187ED9E-3FBE-4684-89AF-ECFC6194F7E8}">
      <dsp:nvSpPr>
        <dsp:cNvPr id="0" name=""/>
        <dsp:cNvSpPr/>
      </dsp:nvSpPr>
      <dsp:spPr>
        <a:xfrm>
          <a:off x="1263740" y="3477986"/>
          <a:ext cx="7161195" cy="14905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noProof="1"/>
            <a:t>обстеження голови, шиї, грудей, живота, кінцівок на наявність кровотеч, переломів</a:t>
          </a:r>
        </a:p>
      </dsp:txBody>
      <dsp:txXfrm>
        <a:off x="1307397" y="3521643"/>
        <a:ext cx="5473143" cy="1403251"/>
      </dsp:txXfrm>
    </dsp:sp>
    <dsp:sp modelId="{6EF083A9-F84F-49D8-B2A2-382C9F816A16}">
      <dsp:nvSpPr>
        <dsp:cNvPr id="0" name=""/>
        <dsp:cNvSpPr/>
      </dsp:nvSpPr>
      <dsp:spPr>
        <a:xfrm>
          <a:off x="6192327" y="1130345"/>
          <a:ext cx="968867" cy="96886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6410322" y="1130345"/>
        <a:ext cx="532877" cy="729072"/>
      </dsp:txXfrm>
    </dsp:sp>
    <dsp:sp modelId="{5D3270E2-04FC-4005-B534-1EF889E7B346}">
      <dsp:nvSpPr>
        <dsp:cNvPr id="0" name=""/>
        <dsp:cNvSpPr/>
      </dsp:nvSpPr>
      <dsp:spPr>
        <a:xfrm>
          <a:off x="6824198" y="2859401"/>
          <a:ext cx="968867" cy="96886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7042193" y="2859401"/>
        <a:ext cx="532877" cy="729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Первая помощь\First_A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6103912" cy="1008111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6077272" cy="720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Первая помощь\First_Aid_Sl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728345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390525" y="1511300"/>
            <a:ext cx="8362950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26988" y="6581775"/>
            <a:ext cx="132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200">
                <a:solidFill>
                  <a:srgbClr val="E6E0EC"/>
                </a:solidFill>
              </a:rPr>
              <a:t>ProPowerPoint.Ru</a:t>
            </a:r>
            <a:endParaRPr lang="ru-RU" sz="1200">
              <a:solidFill>
                <a:srgbClr val="E6E0EC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76672"/>
            <a:ext cx="6103937" cy="144016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>
                <a:latin typeface="Candara" panose="020E0502030303020204" pitchFamily="34" charset="0"/>
                <a:cs typeface="Times New Roman" panose="02020603050405020304" pitchFamily="18" charset="0"/>
              </a:rPr>
              <a:t>Перша домедична допомога під час війни</a:t>
            </a:r>
            <a:endParaRPr lang="ru-RU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DBBFC0-2CBD-70B7-E0A5-48894B1E6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48880"/>
            <a:ext cx="6873491" cy="45091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A43889-934A-BAA1-3F3C-DF4C28031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490" y="2204864"/>
            <a:ext cx="2133349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/>
              <a:t>4. «</a:t>
            </a:r>
            <a:r>
              <a:rPr lang="ru-RU" sz="4400" dirty="0" err="1"/>
              <a:t>Подбайте</a:t>
            </a:r>
            <a:r>
              <a:rPr lang="ru-RU" sz="4400" dirty="0"/>
              <a:t> про </a:t>
            </a:r>
            <a:r>
              <a:rPr lang="ru-RU" sz="4400" dirty="0" err="1"/>
              <a:t>безпеку</a:t>
            </a:r>
            <a:r>
              <a:rPr lang="ru-RU" sz="4400" dirty="0"/>
              <a:t>!»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11300"/>
            <a:ext cx="8753475" cy="2853804"/>
          </a:xfrm>
        </p:spPr>
        <p:txBody>
          <a:bodyPr/>
          <a:lstStyle/>
          <a:p>
            <a:pPr algn="just">
              <a:buNone/>
            </a:pPr>
            <a:r>
              <a:rPr lang="ru-RU" sz="2800" dirty="0"/>
              <a:t>	</a:t>
            </a:r>
            <a:r>
              <a:rPr lang="uk-UA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Порятунок постраждалого не повинен наражати на небезпеку вас, інших рятівників, саму жертву чи будь-кого з оточуючих. Якщо постраждалого можна перевести/перенести в більш безпечне місце, зробіть це в першу чергу.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BADD5A-7259-865A-5A56-78ACA90C2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3450168"/>
            <a:ext cx="3384034" cy="33840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C386DA-5D76-5BC9-2E77-DDE9595F5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24" y="4708381"/>
            <a:ext cx="2438611" cy="24386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 5. «Передайте </a:t>
            </a:r>
            <a:r>
              <a:rPr lang="ru-RU" sz="2800" dirty="0" err="1"/>
              <a:t>постраждалого</a:t>
            </a:r>
            <a:r>
              <a:rPr lang="ru-RU" sz="2800" dirty="0"/>
              <a:t> під </a:t>
            </a:r>
            <a:r>
              <a:rPr lang="ru-RU" sz="2800" dirty="0" err="1"/>
              <a:t>опіку</a:t>
            </a:r>
            <a:r>
              <a:rPr lang="ru-RU" sz="2800" dirty="0"/>
              <a:t> </a:t>
            </a:r>
            <a:r>
              <a:rPr lang="ru-RU" sz="2800" dirty="0" err="1"/>
              <a:t>кваліфікованого</a:t>
            </a:r>
            <a:r>
              <a:rPr lang="ru-RU" sz="2800" dirty="0"/>
              <a:t> </a:t>
            </a:r>
            <a:r>
              <a:rPr lang="ru-RU" sz="2800" dirty="0" err="1"/>
              <a:t>медичного</a:t>
            </a:r>
            <a:r>
              <a:rPr lang="ru-RU" sz="2800" dirty="0"/>
              <a:t> персоналу!»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511300"/>
            <a:ext cx="8645971" cy="2997820"/>
          </a:xfrm>
        </p:spPr>
        <p:txBody>
          <a:bodyPr/>
          <a:lstStyle/>
          <a:p>
            <a:pPr algn="just">
              <a:buNone/>
            </a:pPr>
            <a:r>
              <a:rPr lang="ru-RU" dirty="0"/>
              <a:t>	</a:t>
            </a:r>
            <a:r>
              <a:rPr lang="uk-UA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Передати жертву професіональним медикам по суті ваше головне і єдине завдання, зробивши при цьому все від вас залежне, щоб процес подальшої допомоги був найбільш ефективним. </a:t>
            </a:r>
          </a:p>
        </p:txBody>
      </p:sp>
      <p:pic>
        <p:nvPicPr>
          <p:cNvPr id="19460" name="Picture 4" descr="http://bezformata.ru/content/Images/000/026/376/image26376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501008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noProof="1"/>
              <a:t>Обстежувати і надавати допомогу постраждалому треба у такій послідовності:</a:t>
            </a:r>
            <a:endParaRPr lang="uk-UA" sz="5400" noProof="1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25527795"/>
              </p:ext>
            </p:extLst>
          </p:nvPr>
        </p:nvGraphicFramePr>
        <p:xfrm>
          <a:off x="467544" y="1628800"/>
          <a:ext cx="842493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1"/>
              <a:t>Станції швидкої допомоги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2925812"/>
          </a:xfrm>
        </p:spPr>
        <p:txBody>
          <a:bodyPr/>
          <a:lstStyle/>
          <a:p>
            <a:pPr algn="just">
              <a:buNone/>
            </a:pPr>
            <a:r>
              <a:rPr lang="ru-RU" dirty="0"/>
              <a:t>	</a:t>
            </a:r>
            <a:r>
              <a:rPr lang="uk-UA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Для надання першої медичної допомоги створюються спеціальні медичні заклади —станції швидкої допомоги та пункти невідкладної допомоги (травматологічні, стоматологічні та ін.) </a:t>
            </a:r>
          </a:p>
        </p:txBody>
      </p:sp>
      <p:pic>
        <p:nvPicPr>
          <p:cNvPr id="21506" name="Picture 2" descr="http://image.zn.ua/media/images/original/Nov2013/74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005064"/>
            <a:ext cx="4104456" cy="272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362950" cy="2061716"/>
          </a:xfrm>
        </p:spPr>
        <p:txBody>
          <a:bodyPr/>
          <a:lstStyle/>
          <a:p>
            <a:pPr algn="ctr">
              <a:buNone/>
            </a:pPr>
            <a:r>
              <a:rPr lang="ru-RU" sz="2400" dirty="0"/>
              <a:t>	</a:t>
            </a:r>
            <a:r>
              <a:rPr lang="uk-UA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Людина, що надає допомогу, повинна чітко відрізняти непритомність від  смерті. При виявленні мінімальних ознак життя необхідно негайно розпочати оживляння та надання першої допомоги.</a:t>
            </a:r>
          </a:p>
          <a:p>
            <a:pPr algn="ctr"/>
            <a:endParaRPr lang="ru-RU" sz="2400" dirty="0"/>
          </a:p>
        </p:txBody>
      </p:sp>
      <p:sp>
        <p:nvSpPr>
          <p:cNvPr id="4098" name="AutoShape 2" descr="http://svit24.net/images/stories/articles/2012/Zdorovie/12-2012/09/obmoro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://svit24.net/images/stories/articles/2012/Zdorovie/12-2012/09/obmor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833352"/>
            <a:ext cx="4166026" cy="276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Ознаками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є: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sz="2000" noProof="1"/>
              <a:t>наявність  серцебиття. Серцебиття визначають рукою або вухом на грудній клітці у ділянці лівого соска.</a:t>
            </a:r>
          </a:p>
          <a:p>
            <a:pPr algn="just"/>
            <a:r>
              <a:rPr lang="uk-UA" sz="2000" noProof="1"/>
              <a:t>наявність пульсу на артеріях.  Пульс  визначають на шиї (сонна артерія), у ділянці променевозап'ясткового суглоба (променева артерія), паху (стегнова артерія);</a:t>
            </a:r>
          </a:p>
          <a:p>
            <a:pPr algn="just"/>
            <a:r>
              <a:rPr lang="uk-UA" sz="2000" noProof="1"/>
              <a:t>наявність  дихання. Дихання визначають за рухами грудної клітки та живота, зволоженням дзеркала, яке прикладають до носа та рота постраждалого, рухами шматочка вати або бинта, які підносять до носових отворів;</a:t>
            </a:r>
          </a:p>
          <a:p>
            <a:pPr algn="just"/>
            <a:r>
              <a:rPr lang="uk-UA" sz="2000" noProof="1"/>
              <a:t>наявність реакції зіниць на світло. Якщо освітити око пучком світла (наприклад, ліхтариком), то спостерігається звуження зіниць — позитивна реакція зіниці. При денному освітленні цю реакцію можна перевірити так: на деякий час закривають око рукою, потім швидко відводять руку убік, при цьому буде помітно звуження зіниці.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AA02D37-C23C-4DAA-3E88-BE0FEF590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813"/>
            <a:ext cx="7283450" cy="792162"/>
          </a:xfrm>
        </p:spPr>
        <p:txBody>
          <a:bodyPr>
            <a:noAutofit/>
          </a:bodyPr>
          <a:lstStyle/>
          <a:p>
            <a:r>
              <a:rPr lang="uk-UA" sz="4400" dirty="0"/>
              <a:t>Як можна навчитися: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99D8F2-92CC-B863-212C-E741FF28B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3031"/>
            <a:ext cx="9144000" cy="31319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E84AC4-C2CB-F18E-4D83-0A155E420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4293096"/>
            <a:ext cx="2243564" cy="243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45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987524-C19D-47B0-47BA-E03BEC1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40768"/>
            <a:ext cx="9144001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42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9179FF-A5AE-2ACE-4839-B0B39160B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" y="1340768"/>
            <a:ext cx="9141832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48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30A2B6-DAE8-6C37-94EC-8742B3852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4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/>
              <a:t>Що таке перша домедична допомога?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362950" cy="2709788"/>
          </a:xfrm>
        </p:spPr>
        <p:txBody>
          <a:bodyPr/>
          <a:lstStyle/>
          <a:p>
            <a:r>
              <a:rPr lang="uk-UA" b="1" noProof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Перша домедична допомога </a:t>
            </a:r>
            <a:r>
              <a:rPr lang="uk-UA" b="1" noProof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 негайних заходів, які проводяться людині, що раптово захворіла або постраждала від дії зовнішніх факторів до її передачі під опіку медичному персоналу.</a:t>
            </a:r>
          </a:p>
        </p:txBody>
      </p:sp>
      <p:pic>
        <p:nvPicPr>
          <p:cNvPr id="5122" name="Picture 2" descr="http://www.jlady.ru/wp-content/uploads/2011/03/pervaya_med_pomo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789040"/>
            <a:ext cx="444817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33F4E9-8C97-9335-F16D-2344DD404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47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7A0B53-47E7-7D9B-3F5C-23B68FE9E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740152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A6EEE61-33B1-B22E-EE18-1600105A1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dirty="0"/>
              <a:t>Як визначити зупинку серця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3348227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B93BAB-4FB6-2BC1-0554-63CB8B549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" y="1340768"/>
            <a:ext cx="9139953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58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C9E38E-CAF2-023A-AE09-6FCB84039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59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ммобілізація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0525" y="1511300"/>
            <a:ext cx="8362950" cy="2637780"/>
          </a:xfrm>
        </p:spPr>
        <p:txBody>
          <a:bodyPr/>
          <a:lstStyle/>
          <a:p>
            <a:pPr algn="just"/>
            <a:r>
              <a:rPr lang="ru-RU" sz="24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Найчастішим та основним прийомом першої медичної допомоги є </a:t>
            </a:r>
            <a:r>
              <a:rPr lang="ru-RU" sz="2400" b="1" noProof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іммобілізація</a:t>
            </a:r>
            <a:r>
              <a:rPr lang="ru-RU" sz="24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 — створення нерухомості ушкодженої частини тіла. Іммобілізація заспокоює біль та є протишоковим засобом, особливо при  переломах кісток та суглобів, попереджує зміщення країв рани та слугує захисним засобом від проникнення інфекції до рани. </a:t>
            </a:r>
          </a:p>
        </p:txBody>
      </p:sp>
      <p:pic>
        <p:nvPicPr>
          <p:cNvPr id="2050" name="Picture 2" descr="http://dic.academic.ru/pictures/enc_medicine/0212059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861048"/>
            <a:ext cx="3960440" cy="2772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http://www.nedug.ru/common/data/pub/images/articles/79667/norm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861048"/>
            <a:ext cx="2717329" cy="2885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Не можна:</a:t>
            </a:r>
            <a:endParaRPr lang="ru-RU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Вивихнуту руку не можна вправляти самим, а зламані кістки не можна самим суміщати чи накладати шину.</a:t>
            </a:r>
          </a:p>
          <a:p>
            <a:pPr>
              <a:buFont typeface="Wingdings" pitchFamily="2" charset="2"/>
              <a:buChar char="v"/>
            </a:pP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 втраті свідомості не треба ляскати по щоках, підносити до носа нашатирний спирт і плескати в обличчя холодну воду.</a:t>
            </a:r>
          </a:p>
          <a:p>
            <a:pPr>
              <a:buFont typeface="Wingdings" pitchFamily="2" charset="2"/>
              <a:buChar char="v"/>
            </a:pP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радити постраждалому при кровотечі з носа відкинути голову назад або лягти, не можна затикати ніс ватою.</a:t>
            </a:r>
          </a:p>
          <a:p>
            <a:pPr>
              <a:buFont typeface="Wingdings" pitchFamily="2" charset="2"/>
              <a:buChar char="v"/>
            </a:pP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 серцевому нападі не можна давати корвалол, валідол.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828E88-7978-6393-E7BC-99AD52EBB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77280"/>
            <a:ext cx="648072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47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7DD5D1-130D-EE72-86DC-CB443921A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340"/>
          <a:stretch/>
        </p:blipFill>
        <p:spPr>
          <a:xfrm>
            <a:off x="0" y="593304"/>
            <a:ext cx="806278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39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283450" cy="792162"/>
          </a:xfrm>
        </p:spPr>
        <p:txBody>
          <a:bodyPr/>
          <a:lstStyle/>
          <a:p>
            <a:r>
              <a:rPr lang="ru-RU" sz="3200" dirty="0" err="1"/>
              <a:t>Міжнародний</a:t>
            </a:r>
            <a:r>
              <a:rPr lang="ru-RU" sz="3200" dirty="0"/>
              <a:t> символ </a:t>
            </a:r>
            <a:r>
              <a:rPr lang="ru-RU" sz="3200" dirty="0" err="1"/>
              <a:t>першої</a:t>
            </a:r>
            <a:r>
              <a:rPr lang="ru-RU" sz="3200" dirty="0"/>
              <a:t> </a:t>
            </a:r>
            <a:r>
              <a:rPr lang="ru-RU" sz="3200" dirty="0" err="1"/>
              <a:t>медичної</a:t>
            </a:r>
            <a:r>
              <a:rPr lang="ru-RU" sz="3200" dirty="0"/>
              <a:t> </a:t>
            </a:r>
            <a:r>
              <a:rPr lang="ru-RU" sz="3200" dirty="0" err="1"/>
              <a:t>допомоги</a:t>
            </a:r>
            <a:endParaRPr lang="ru-RU" sz="3200" dirty="0"/>
          </a:p>
        </p:txBody>
      </p:sp>
      <p:pic>
        <p:nvPicPr>
          <p:cNvPr id="10242" name="Picture 2" descr="Файл:Sign first aid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12776"/>
            <a:ext cx="5256584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3141836"/>
          </a:xfrm>
        </p:spPr>
        <p:txBody>
          <a:bodyPr/>
          <a:lstStyle/>
          <a:p>
            <a:pPr algn="just">
              <a:buNone/>
            </a:pPr>
            <a:r>
              <a:rPr lang="ru-RU" dirty="0"/>
              <a:t>	</a:t>
            </a:r>
            <a:r>
              <a:rPr lang="uk-UA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Не дивлячись на те, що всі люди знають про потенційні небезпеки і всіляко намагаються їх уникнути – нещасні випадки все ж таки трапляються. Причиною може бути власна неуважність, втома, переоцінка власних сил, недостатня підготовка. </a:t>
            </a:r>
          </a:p>
        </p:txBody>
      </p:sp>
      <p:pic>
        <p:nvPicPr>
          <p:cNvPr id="8194" name="Picture 2" descr="http://otipb.at.ua/1/1/402.jpg"/>
          <p:cNvPicPr>
            <a:picLocks noChangeAspect="1" noChangeArrowheads="1"/>
          </p:cNvPicPr>
          <p:nvPr/>
        </p:nvPicPr>
        <p:blipFill>
          <a:blip r:embed="rId2" cstate="print"/>
          <a:srcRect b="6652"/>
          <a:stretch>
            <a:fillRect/>
          </a:stretch>
        </p:blipFill>
        <p:spPr bwMode="auto">
          <a:xfrm>
            <a:off x="4860032" y="3861048"/>
            <a:ext cx="3816424" cy="27566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96" name="Picture 4" descr="http://otipb.at.ua/107/3/1302379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365104"/>
            <a:ext cx="4073850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/>
              <a:t>Коли трапляється нещасний випадок, </a:t>
            </a:r>
            <a:r>
              <a:rPr lang="uk-UA" sz="32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час не на вашому боці</a:t>
            </a:r>
            <a:endParaRPr lang="uk-UA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3141836"/>
          </a:xfrm>
        </p:spPr>
        <p:txBody>
          <a:bodyPr/>
          <a:lstStyle/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	</a:t>
            </a:r>
            <a:r>
              <a:rPr lang="uk-UA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Постраждалому треба як найшвидше надати ефективну допомогу, від якої часто залежить не тільки  тривалість та важкість процесу відновлення його здоров’я, а можливо навіть і життя людини.</a:t>
            </a:r>
          </a:p>
        </p:txBody>
      </p:sp>
      <p:pic>
        <p:nvPicPr>
          <p:cNvPr id="11266" name="Picture 2" descr="http://img.gazeta.ru/files3/629/4861629/hourglass-pic510-510x340-38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933056"/>
            <a:ext cx="4065662" cy="2710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://wiki.iteach.ru/images/thumb/6/6d/1212_12.jpg/500px-1212_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861048"/>
            <a:ext cx="3610372" cy="2707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8362950" cy="2952328"/>
          </a:xfrm>
        </p:spPr>
        <p:txBody>
          <a:bodyPr/>
          <a:lstStyle/>
          <a:p>
            <a:pPr algn="ctr">
              <a:buNone/>
            </a:pP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	</a:t>
            </a:r>
            <a:r>
              <a:rPr lang="uk-UA" sz="4000" b="1" noProof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Тому, щоб діяти ефективно в таких ситуаціях, необхідно пригадати головні принципи</a:t>
            </a:r>
            <a:r>
              <a:rPr lang="uk-UA" sz="4000" b="1" noProof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314" name="Picture 2" descr="http://www.clinic23.ru/files/image/site/skoraya_pomosch/da83f7cdadadb695dadb8984b8a69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645024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 «Не панікуйте»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3672408"/>
          </a:xfrm>
        </p:spPr>
        <p:txBody>
          <a:bodyPr/>
          <a:lstStyle/>
          <a:p>
            <a:pPr algn="just">
              <a:buNone/>
            </a:pPr>
            <a:r>
              <a:rPr lang="ru-RU" dirty="0"/>
              <a:t>	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 від того чи в людини зупинилося серце, чи  просто біжить кров з глибоко порізаного пальця, люди, які стали свідками таких випадків, можуть піддатися паніці та діяти неадекватно. Завжди зберігайте спокій та здоровий глузд,  не піддавайтеся паніці оточуючих та самі не створюйте її.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ttp://image.tsn.ua/media/images2/original/Jun2012/3836199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149080"/>
            <a:ext cx="3818806" cy="2535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0" dirty="0"/>
              <a:t>2. </a:t>
            </a:r>
            <a:r>
              <a:rPr lang="ru-RU" sz="3200" dirty="0"/>
              <a:t>«</a:t>
            </a:r>
            <a:r>
              <a:rPr lang="uk-UA" sz="3200" noProof="1"/>
              <a:t>Припиніть дію ушкоджуючого фактору»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1412776"/>
            <a:ext cx="5868143" cy="5208588"/>
          </a:xfrm>
        </p:spPr>
        <p:txBody>
          <a:bodyPr/>
          <a:lstStyle/>
          <a:p>
            <a:pPr algn="just">
              <a:buNone/>
            </a:pPr>
            <a:r>
              <a:rPr lang="ru-RU" dirty="0"/>
              <a:t>	</a:t>
            </a:r>
            <a:r>
              <a:rPr lang="uk-UA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Якщо ви стали свідком нещасного випадку, перше що треба зробити  - припинити дію ушкоджуючого фактору – витягти з води, відтягти  від електричного струму, загасити одяг, припинити дію газів, підвищеної температури, холоду та таке інше.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FDF1EB-70DB-7613-CF15-B7FAC889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640" y="3212976"/>
            <a:ext cx="3275359" cy="25727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0" dirty="0"/>
              <a:t>3. </a:t>
            </a:r>
            <a:r>
              <a:rPr lang="ru-RU" sz="4000" dirty="0"/>
              <a:t>«</a:t>
            </a:r>
            <a:r>
              <a:rPr lang="ru-RU" sz="4000" dirty="0" err="1"/>
              <a:t>Визначте</a:t>
            </a:r>
            <a:r>
              <a:rPr lang="ru-RU" sz="4000" dirty="0"/>
              <a:t>, </a:t>
            </a:r>
            <a:r>
              <a:rPr lang="ru-RU" sz="4000" dirty="0" err="1"/>
              <a:t>хто</a:t>
            </a:r>
            <a:r>
              <a:rPr lang="ru-RU" sz="4000" dirty="0"/>
              <a:t> тут </a:t>
            </a:r>
            <a:r>
              <a:rPr lang="ru-RU" sz="4000" dirty="0" err="1"/>
              <a:t>головний</a:t>
            </a:r>
            <a:r>
              <a:rPr lang="ru-RU" sz="4000" dirty="0"/>
              <a:t>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0525" y="1511300"/>
            <a:ext cx="8362950" cy="3429868"/>
          </a:xfrm>
        </p:spPr>
        <p:txBody>
          <a:bodyPr/>
          <a:lstStyle/>
          <a:p>
            <a:pPr algn="just"/>
            <a:r>
              <a:rPr lang="uk-UA" sz="24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Якщо ви не медик, з’ясуйте чи немає їх серед оточуючих. Якщо ви виявились найкваліфікованішим – беріть ситуацію під свій контроль. </a:t>
            </a:r>
          </a:p>
          <a:p>
            <a:pPr algn="just"/>
            <a:r>
              <a:rPr lang="uk-UA" sz="24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Ваші дії повинні бути впевненими, рішучими, накази чи прохання чіткими та зрозумілими. </a:t>
            </a:r>
            <a:r>
              <a:rPr lang="uk-UA" sz="24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Ваша впевненість заспокоїть постраждалого, передасться всім іншим і  убезпечить вас від купи безглуздих та непотрібних порад оточуючих.</a:t>
            </a:r>
          </a:p>
          <a:p>
            <a:endParaRPr lang="ru-RU" sz="1800" dirty="0"/>
          </a:p>
        </p:txBody>
      </p:sp>
      <p:pic>
        <p:nvPicPr>
          <p:cNvPr id="4" name="Picture 2" descr="http://www.perinatrm.ru/assets/images/1236108933_pic_id898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293096"/>
            <a:ext cx="3675269" cy="2408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irst_Aid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First_Aid</Template>
  <TotalTime>125</TotalTime>
  <Words>750</Words>
  <Application>Microsoft Office PowerPoint</Application>
  <PresentationFormat>Экран (4:3)</PresentationFormat>
  <Paragraphs>40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Candara</vt:lpstr>
      <vt:lpstr>Times New Roman</vt:lpstr>
      <vt:lpstr>Wingdings</vt:lpstr>
      <vt:lpstr>First_Aid</vt:lpstr>
      <vt:lpstr>Перша домедична допомога під час війни</vt:lpstr>
      <vt:lpstr>Що таке перша домедична допомога?</vt:lpstr>
      <vt:lpstr>Міжнародний символ першої медичної допомоги</vt:lpstr>
      <vt:lpstr>Презентация PowerPoint</vt:lpstr>
      <vt:lpstr>Коли трапляється нещасний випадок, час не на вашому боці</vt:lpstr>
      <vt:lpstr>Презентация PowerPoint</vt:lpstr>
      <vt:lpstr>1. «Не панікуйте»</vt:lpstr>
      <vt:lpstr>2. «Припиніть дію ушкоджуючого фактору»</vt:lpstr>
      <vt:lpstr>3. «Визначте, хто тут головний»</vt:lpstr>
      <vt:lpstr>4. «Подбайте про безпеку!»</vt:lpstr>
      <vt:lpstr> 5. «Передайте постраждалого під опіку кваліфікованого медичного персоналу!»</vt:lpstr>
      <vt:lpstr>Обстежувати і надавати допомогу постраждалому треба у такій послідовності:</vt:lpstr>
      <vt:lpstr>Станції швидкої допомоги</vt:lpstr>
      <vt:lpstr>Презентация PowerPoint</vt:lpstr>
      <vt:lpstr>Ознаками життя є:</vt:lpstr>
      <vt:lpstr>Як можна навчитися:</vt:lpstr>
      <vt:lpstr>Презентация PowerPoint</vt:lpstr>
      <vt:lpstr>Презентация PowerPoint</vt:lpstr>
      <vt:lpstr>Презентация PowerPoint</vt:lpstr>
      <vt:lpstr>Презентация PowerPoint</vt:lpstr>
      <vt:lpstr>Як визначити зупинку серця</vt:lpstr>
      <vt:lpstr>Презентация PowerPoint</vt:lpstr>
      <vt:lpstr>Презентация PowerPoint</vt:lpstr>
      <vt:lpstr>Іммобілізація</vt:lpstr>
      <vt:lpstr>Не можна: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Перша медична допомога</dc:title>
  <dc:subject>Первая помощь</dc:subject>
  <dc:creator>EXplorer</dc:creator>
  <dc:description>http://propowerpoint.ru - Бесплатные шаблоны для презентаций. Полезные советы и уроки PowerPoint .</dc:description>
  <cp:lastModifiedBy>Asus</cp:lastModifiedBy>
  <cp:revision>10</cp:revision>
  <dcterms:created xsi:type="dcterms:W3CDTF">2014-02-19T17:12:59Z</dcterms:created>
  <dcterms:modified xsi:type="dcterms:W3CDTF">2024-04-02T10:06:08Z</dcterms:modified>
</cp:coreProperties>
</file>