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384CD02-57A0-45CD-AD6F-3B1FD1B4E9D1}" type="datetimeFigureOut">
              <a:rPr lang="uk-UA" smtClean="0"/>
              <a:t>31.03.2024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19AB685-F3F6-435C-AB8A-7A3E9484A5D0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389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CD02-57A0-45CD-AD6F-3B1FD1B4E9D1}" type="datetimeFigureOut">
              <a:rPr lang="uk-UA" smtClean="0"/>
              <a:t>31.03.2024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B685-F3F6-435C-AB8A-7A3E9484A5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6734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CD02-57A0-45CD-AD6F-3B1FD1B4E9D1}" type="datetimeFigureOut">
              <a:rPr lang="uk-UA" smtClean="0"/>
              <a:t>31.03.2024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B685-F3F6-435C-AB8A-7A3E9484A5D0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0082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CD02-57A0-45CD-AD6F-3B1FD1B4E9D1}" type="datetimeFigureOut">
              <a:rPr lang="uk-UA" smtClean="0"/>
              <a:t>31.03.2024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B685-F3F6-435C-AB8A-7A3E9484A5D0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3791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CD02-57A0-45CD-AD6F-3B1FD1B4E9D1}" type="datetimeFigureOut">
              <a:rPr lang="uk-UA" smtClean="0"/>
              <a:t>31.03.2024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B685-F3F6-435C-AB8A-7A3E9484A5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1275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CD02-57A0-45CD-AD6F-3B1FD1B4E9D1}" type="datetimeFigureOut">
              <a:rPr lang="uk-UA" smtClean="0"/>
              <a:t>31.03.2024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B685-F3F6-435C-AB8A-7A3E9484A5D0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2409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CD02-57A0-45CD-AD6F-3B1FD1B4E9D1}" type="datetimeFigureOut">
              <a:rPr lang="uk-UA" smtClean="0"/>
              <a:t>31.03.2024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B685-F3F6-435C-AB8A-7A3E9484A5D0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51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CD02-57A0-45CD-AD6F-3B1FD1B4E9D1}" type="datetimeFigureOut">
              <a:rPr lang="uk-UA" smtClean="0"/>
              <a:t>31.03.2024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B685-F3F6-435C-AB8A-7A3E9484A5D0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224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CD02-57A0-45CD-AD6F-3B1FD1B4E9D1}" type="datetimeFigureOut">
              <a:rPr lang="uk-UA" smtClean="0"/>
              <a:t>31.03.2024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B685-F3F6-435C-AB8A-7A3E9484A5D0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6747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CD02-57A0-45CD-AD6F-3B1FD1B4E9D1}" type="datetimeFigureOut">
              <a:rPr lang="uk-UA" smtClean="0"/>
              <a:t>31.03.2024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B685-F3F6-435C-AB8A-7A3E9484A5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8599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CD02-57A0-45CD-AD6F-3B1FD1B4E9D1}" type="datetimeFigureOut">
              <a:rPr lang="uk-UA" smtClean="0"/>
              <a:t>31.03.2024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B685-F3F6-435C-AB8A-7A3E9484A5D0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9055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CD02-57A0-45CD-AD6F-3B1FD1B4E9D1}" type="datetimeFigureOut">
              <a:rPr lang="uk-UA" smtClean="0"/>
              <a:t>31.03.2024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B685-F3F6-435C-AB8A-7A3E9484A5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55561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CD02-57A0-45CD-AD6F-3B1FD1B4E9D1}" type="datetimeFigureOut">
              <a:rPr lang="uk-UA" smtClean="0"/>
              <a:t>31.03.2024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B685-F3F6-435C-AB8A-7A3E9484A5D0}" type="slidenum">
              <a:rPr lang="uk-UA" smtClean="0"/>
              <a:t>‹#›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269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CD02-57A0-45CD-AD6F-3B1FD1B4E9D1}" type="datetimeFigureOut">
              <a:rPr lang="uk-UA" smtClean="0"/>
              <a:t>31.03.2024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B685-F3F6-435C-AB8A-7A3E9484A5D0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787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CD02-57A0-45CD-AD6F-3B1FD1B4E9D1}" type="datetimeFigureOut">
              <a:rPr lang="uk-UA" smtClean="0"/>
              <a:t>31.03.2024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B685-F3F6-435C-AB8A-7A3E9484A5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9424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CD02-57A0-45CD-AD6F-3B1FD1B4E9D1}" type="datetimeFigureOut">
              <a:rPr lang="uk-UA" smtClean="0"/>
              <a:t>31.03.2024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B685-F3F6-435C-AB8A-7A3E9484A5D0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7657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CD02-57A0-45CD-AD6F-3B1FD1B4E9D1}" type="datetimeFigureOut">
              <a:rPr lang="uk-UA" smtClean="0"/>
              <a:t>31.03.2024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AB685-F3F6-435C-AB8A-7A3E9484A5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1231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84CD02-57A0-45CD-AD6F-3B1FD1B4E9D1}" type="datetimeFigureOut">
              <a:rPr lang="uk-UA" smtClean="0"/>
              <a:t>31.03.2024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9AB685-F3F6-435C-AB8A-7A3E9484A5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020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0070C0"/>
                </a:solidFill>
                <a:latin typeface="Arial Black" panose="020B0A04020102020204" pitchFamily="34" charset="0"/>
              </a:rPr>
              <a:t>Вікторина</a:t>
            </a: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 в </a:t>
            </a:r>
            <a:r>
              <a:rPr lang="ru-RU" dirty="0" err="1">
                <a:solidFill>
                  <a:srgbClr val="0070C0"/>
                </a:solidFill>
                <a:latin typeface="Arial Black" panose="020B0A04020102020204" pitchFamily="34" charset="0"/>
              </a:rPr>
              <a:t>малюнках</a:t>
            </a: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 «</a:t>
            </a:r>
            <a:r>
              <a:rPr lang="ru-RU" dirty="0" err="1">
                <a:solidFill>
                  <a:srgbClr val="0070C0"/>
                </a:solidFill>
                <a:latin typeface="Arial Black" panose="020B0A04020102020204" pitchFamily="34" charset="0"/>
              </a:rPr>
              <a:t>Обережно</a:t>
            </a: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! </a:t>
            </a:r>
            <a:r>
              <a:rPr lang="ru-RU" dirty="0" err="1">
                <a:solidFill>
                  <a:srgbClr val="0070C0"/>
                </a:solidFill>
                <a:latin typeface="Arial Black" panose="020B0A04020102020204" pitchFamily="34" charset="0"/>
              </a:rPr>
              <a:t>Небезпека</a:t>
            </a:r>
            <a:r>
              <a:rPr lang="ru-RU" dirty="0">
                <a:solidFill>
                  <a:srgbClr val="0070C0"/>
                </a:solidFill>
                <a:latin typeface="Arial Black" panose="020B0A04020102020204" pitchFamily="34" charset="0"/>
              </a:rPr>
              <a:t>!»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25161" b="4929"/>
          <a:stretch/>
        </p:blipFill>
        <p:spPr>
          <a:xfrm>
            <a:off x="4373004" y="2606975"/>
            <a:ext cx="3445991" cy="3489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86983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9773" y="1046205"/>
            <a:ext cx="88062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err="1" smtClean="0">
                <a:solidFill>
                  <a:srgbClr val="FC8D0A"/>
                </a:solidFill>
                <a:effectLst/>
                <a:latin typeface="Montserrat"/>
              </a:rPr>
              <a:t>Завдання</a:t>
            </a:r>
            <a:r>
              <a:rPr lang="ru-RU" sz="2400" b="1" i="0" dirty="0" smtClean="0">
                <a:solidFill>
                  <a:srgbClr val="FC8D0A"/>
                </a:solidFill>
                <a:effectLst/>
                <a:latin typeface="Montserrat"/>
              </a:rPr>
              <a:t>:</a:t>
            </a:r>
          </a:p>
          <a:p>
            <a:endParaRPr lang="ru-RU" sz="2400" b="1" i="0" dirty="0" smtClean="0">
              <a:solidFill>
                <a:srgbClr val="FC8D0A"/>
              </a:solidFill>
              <a:effectLst/>
              <a:latin typeface="Montserrat"/>
            </a:endParaRPr>
          </a:p>
          <a:p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Ви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самі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перебуваєте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вдома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і вам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дзвонять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у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двері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і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кажуть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: «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Відкрийте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,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поліція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!»,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чи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відкриєте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ви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двері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?</a:t>
            </a:r>
            <a:endParaRPr lang="ru-RU" sz="2400" b="1" i="0" dirty="0">
              <a:solidFill>
                <a:srgbClr val="0070C0"/>
              </a:solidFill>
              <a:effectLst/>
              <a:latin typeface="Montserra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0873" t="6963" r="2803" b="48723"/>
          <a:stretch/>
        </p:blipFill>
        <p:spPr>
          <a:xfrm>
            <a:off x="6516130" y="2701070"/>
            <a:ext cx="3649362" cy="34269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939" y="2701070"/>
            <a:ext cx="2469094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88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9773" y="799070"/>
            <a:ext cx="92922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err="1" smtClean="0">
                <a:solidFill>
                  <a:srgbClr val="FC8D0A"/>
                </a:solidFill>
                <a:effectLst/>
                <a:latin typeface="Montserrat"/>
              </a:rPr>
              <a:t>Завдання</a:t>
            </a:r>
            <a:r>
              <a:rPr lang="ru-RU" sz="2400" b="1" i="0" dirty="0" smtClean="0">
                <a:solidFill>
                  <a:srgbClr val="FC8D0A"/>
                </a:solidFill>
                <a:effectLst/>
                <a:latin typeface="Montserrat"/>
              </a:rPr>
              <a:t>:</a:t>
            </a:r>
          </a:p>
          <a:p>
            <a:endParaRPr lang="ru-RU" sz="2400" b="1" i="0" dirty="0" smtClean="0">
              <a:solidFill>
                <a:srgbClr val="FC8D0A"/>
              </a:solidFill>
              <a:effectLst/>
              <a:latin typeface="Montserrat"/>
            </a:endParaRPr>
          </a:p>
          <a:p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Ви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знаходитеся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біля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вибухового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пристрою,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або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залишених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без догляду речей,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які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видають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дивні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звуки. </a:t>
            </a:r>
            <a:r>
              <a:rPr lang="ru-RU" sz="2400" b="1" dirty="0">
                <a:solidFill>
                  <a:srgbClr val="0070C0"/>
                </a:solidFill>
                <a:latin typeface="Montserrat"/>
              </a:rPr>
              <a:t>Ч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им не дозволено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користуватися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,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щоб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не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спровокувати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вибух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?</a:t>
            </a:r>
            <a:endParaRPr lang="ru-RU" sz="2400" b="1" i="0" dirty="0">
              <a:solidFill>
                <a:srgbClr val="0070C0"/>
              </a:solidFill>
              <a:effectLst/>
              <a:latin typeface="Montserra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9024" t="1854" r="8385" b="9674"/>
          <a:stretch/>
        </p:blipFill>
        <p:spPr>
          <a:xfrm>
            <a:off x="7084541" y="2808834"/>
            <a:ext cx="3377513" cy="33306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0040" r="10800"/>
          <a:stretch/>
        </p:blipFill>
        <p:spPr>
          <a:xfrm>
            <a:off x="2230835" y="2808834"/>
            <a:ext cx="3214378" cy="34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901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157" y="947351"/>
            <a:ext cx="80648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err="1" smtClean="0">
                <a:solidFill>
                  <a:srgbClr val="FC8D0A"/>
                </a:solidFill>
                <a:effectLst/>
                <a:latin typeface="Montserrat"/>
              </a:rPr>
              <a:t>Завдання</a:t>
            </a:r>
            <a:r>
              <a:rPr lang="ru-RU" sz="2400" b="1" i="0" dirty="0" smtClean="0">
                <a:solidFill>
                  <a:srgbClr val="FC8D0A"/>
                </a:solidFill>
                <a:effectLst/>
                <a:latin typeface="Montserrat"/>
              </a:rPr>
              <a:t>:</a:t>
            </a:r>
          </a:p>
          <a:p>
            <a:endParaRPr lang="ru-RU" sz="2400" b="1" i="0" dirty="0" smtClean="0">
              <a:solidFill>
                <a:srgbClr val="FC8D0A"/>
              </a:solidFill>
              <a:effectLst/>
              <a:latin typeface="Montserrat"/>
            </a:endParaRPr>
          </a:p>
          <a:p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Що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не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дозволяється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вмикати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за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відсутності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дорослих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?</a:t>
            </a:r>
            <a:endParaRPr lang="ru-RU" sz="2400" b="1" i="0" dirty="0">
              <a:solidFill>
                <a:srgbClr val="0070C0"/>
              </a:solidFill>
              <a:effectLst/>
              <a:latin typeface="Montserra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8023" b="9216"/>
          <a:stretch/>
        </p:blipFill>
        <p:spPr>
          <a:xfrm>
            <a:off x="3426939" y="2303104"/>
            <a:ext cx="6388701" cy="37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771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3870" y="988541"/>
            <a:ext cx="8040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err="1" smtClean="0">
                <a:solidFill>
                  <a:srgbClr val="FC8D0A"/>
                </a:solidFill>
                <a:effectLst/>
                <a:latin typeface="Montserrat"/>
              </a:rPr>
              <a:t>Завдання</a:t>
            </a:r>
            <a:r>
              <a:rPr lang="ru-RU" sz="2400" b="1" i="0" dirty="0" smtClean="0">
                <a:solidFill>
                  <a:srgbClr val="FC8D0A"/>
                </a:solidFill>
                <a:effectLst/>
                <a:latin typeface="Montserrat"/>
              </a:rPr>
              <a:t>:</a:t>
            </a:r>
          </a:p>
          <a:p>
            <a:endParaRPr lang="ru-RU" sz="2400" b="1" i="0" dirty="0" smtClean="0">
              <a:solidFill>
                <a:srgbClr val="FC8D0A"/>
              </a:solidFill>
              <a:effectLst/>
              <a:latin typeface="Montserrat"/>
            </a:endParaRPr>
          </a:p>
          <a:p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Що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означає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сигнал «УВАГА ВСІМ!»</a:t>
            </a:r>
            <a:endParaRPr lang="ru-RU" sz="2400" b="1" i="0" dirty="0">
              <a:solidFill>
                <a:srgbClr val="0070C0"/>
              </a:solidFill>
              <a:effectLst/>
              <a:latin typeface="Montserra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518" t="52759" r="45799"/>
          <a:stretch/>
        </p:blipFill>
        <p:spPr>
          <a:xfrm>
            <a:off x="1960607" y="2314343"/>
            <a:ext cx="4020064" cy="37797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41989" y="1812324"/>
            <a:ext cx="488503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t">
              <a:buFont typeface="Wingdings" panose="05000000000000000000" pitchFamily="2" charset="2"/>
              <a:buChar char="q"/>
            </a:pPr>
            <a:r>
              <a:rPr lang="uk-UA" sz="4400" dirty="0">
                <a:solidFill>
                  <a:srgbClr val="FF0000"/>
                </a:solidFill>
                <a:latin typeface="Arial Black" panose="020B0A04020102020204" pitchFamily="34" charset="0"/>
              </a:rPr>
              <a:t>Повітряна </a:t>
            </a:r>
            <a:r>
              <a:rPr lang="uk-UA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тривога</a:t>
            </a:r>
          </a:p>
          <a:p>
            <a:pPr lvl="0" fontAlgn="t"/>
            <a:endParaRPr lang="uk-UA" sz="4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285750" lvl="0" indent="-285750" fontAlgn="t">
              <a:buFont typeface="Wingdings" panose="05000000000000000000" pitchFamily="2" charset="2"/>
              <a:buChar char="q"/>
            </a:pPr>
            <a:r>
              <a:rPr lang="uk-UA" sz="4400" dirty="0">
                <a:solidFill>
                  <a:srgbClr val="FF0000"/>
                </a:solidFill>
                <a:latin typeface="Arial Black" panose="020B0A04020102020204" pitchFamily="34" charset="0"/>
              </a:rPr>
              <a:t>Починається мультфільм</a:t>
            </a:r>
          </a:p>
        </p:txBody>
      </p:sp>
    </p:spTree>
    <p:extLst>
      <p:ext uri="{BB962C8B-B14F-4D97-AF65-F5344CB8AC3E}">
        <p14:creationId xmlns:p14="http://schemas.microsoft.com/office/powerpoint/2010/main" val="24058290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21492" y="1021492"/>
            <a:ext cx="812250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err="1" smtClean="0">
                <a:solidFill>
                  <a:srgbClr val="FC8D0A"/>
                </a:solidFill>
                <a:effectLst/>
                <a:latin typeface="Montserrat"/>
              </a:rPr>
              <a:t>Завдання</a:t>
            </a:r>
            <a:r>
              <a:rPr lang="ru-RU" sz="2400" b="1" i="0" dirty="0" smtClean="0">
                <a:solidFill>
                  <a:srgbClr val="FC8D0A"/>
                </a:solidFill>
                <a:effectLst/>
                <a:latin typeface="Montserrat"/>
              </a:rPr>
              <a:t>:</a:t>
            </a:r>
          </a:p>
          <a:p>
            <a:endParaRPr lang="ru-RU" sz="2400" b="1" i="0" dirty="0" smtClean="0">
              <a:solidFill>
                <a:srgbClr val="FC8D0A"/>
              </a:solidFill>
              <a:effectLst/>
              <a:latin typeface="Montserrat"/>
            </a:endParaRPr>
          </a:p>
          <a:p>
            <a:r>
              <a:rPr lang="uk-UA" sz="2400" b="1" i="0" dirty="0" smtClean="0">
                <a:solidFill>
                  <a:srgbClr val="0070C0"/>
                </a:solidFill>
                <a:effectLst/>
                <a:latin typeface="Montserrat"/>
              </a:rPr>
              <a:t>За яким номером можна викликати екстрену медичну допомогу?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Montserra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076" t="39080" r="26176" b="41248"/>
          <a:stretch/>
        </p:blipFill>
        <p:spPr>
          <a:xfrm>
            <a:off x="1169775" y="4235735"/>
            <a:ext cx="3501080" cy="14733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027" t="20417" r="28609" b="59277"/>
          <a:stretch/>
        </p:blipFill>
        <p:spPr>
          <a:xfrm>
            <a:off x="6797853" y="4256547"/>
            <a:ext cx="3148822" cy="14745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7287" t="58699" r="27446" b="21206"/>
          <a:stretch/>
        </p:blipFill>
        <p:spPr>
          <a:xfrm>
            <a:off x="3476368" y="2601335"/>
            <a:ext cx="3212756" cy="1426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6335" t="80434" r="27763" b="3279"/>
          <a:stretch/>
        </p:blipFill>
        <p:spPr>
          <a:xfrm>
            <a:off x="7523766" y="2221821"/>
            <a:ext cx="3528792" cy="142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535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4573" y="897924"/>
            <a:ext cx="76694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err="1" smtClean="0">
                <a:solidFill>
                  <a:srgbClr val="FC8D0A"/>
                </a:solidFill>
                <a:effectLst/>
                <a:latin typeface="Montserrat"/>
              </a:rPr>
              <a:t>Завдання</a:t>
            </a:r>
            <a:r>
              <a:rPr lang="ru-RU" b="1" i="0" dirty="0" smtClean="0">
                <a:solidFill>
                  <a:srgbClr val="FC8D0A"/>
                </a:solidFill>
                <a:effectLst/>
                <a:latin typeface="Montserrat"/>
              </a:rPr>
              <a:t>:</a:t>
            </a:r>
          </a:p>
          <a:p>
            <a:endParaRPr lang="ru-RU" b="1" i="0" dirty="0" smtClean="0">
              <a:solidFill>
                <a:srgbClr val="FC8D0A"/>
              </a:solidFill>
              <a:effectLst/>
              <a:latin typeface="Montserrat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Montserrat"/>
              </a:rPr>
              <a:t>Як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Montserrat"/>
              </a:rPr>
              <a:t>називається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Montserrat"/>
              </a:rPr>
              <a:t> правило,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Montserrat"/>
              </a:rPr>
              <a:t>ховатися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Montserrat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Montserrat"/>
              </a:rPr>
              <a:t>безпечно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Montserrat"/>
              </a:rPr>
              <a:t>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Montserrat"/>
              </a:rPr>
              <a:t>місці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Montserrat"/>
              </a:rPr>
              <a:t>, яке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Montserrat"/>
              </a:rPr>
              <a:t>розташоване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Montserrat"/>
              </a:rPr>
              <a:t> за другою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Montserrat"/>
              </a:rPr>
              <a:t>від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Montserrat"/>
              </a:rPr>
              <a:t> фасаду опорною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Montserrat"/>
              </a:rPr>
              <a:t>стіною</a:t>
            </a:r>
            <a:r>
              <a:rPr lang="ru-RU" b="0" i="0" dirty="0" smtClean="0">
                <a:solidFill>
                  <a:srgbClr val="202124"/>
                </a:solidFill>
                <a:effectLst/>
                <a:latin typeface="Montserrat"/>
              </a:rPr>
              <a:t>.</a:t>
            </a:r>
          </a:p>
          <a:p>
            <a:endParaRPr lang="ru-RU" b="0" i="0" dirty="0" smtClean="0">
              <a:solidFill>
                <a:srgbClr val="000000"/>
              </a:solidFill>
              <a:effectLst/>
              <a:latin typeface="Montserra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8541" y="2367171"/>
            <a:ext cx="815545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t">
              <a:buFont typeface="Wingdings" panose="05000000000000000000" pitchFamily="2" charset="2"/>
              <a:buChar char="q"/>
            </a:pPr>
            <a:r>
              <a:rPr lang="uk-UA" sz="4400" dirty="0">
                <a:solidFill>
                  <a:srgbClr val="00B050"/>
                </a:solidFill>
                <a:latin typeface="Arial Black" panose="020B0A04020102020204" pitchFamily="34" charset="0"/>
              </a:rPr>
              <a:t> </a:t>
            </a:r>
            <a:r>
              <a:rPr lang="uk-UA" sz="4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Правило двох стін</a:t>
            </a:r>
          </a:p>
          <a:p>
            <a:pPr lvl="0" fontAlgn="t"/>
            <a:endParaRPr lang="uk-UA" sz="4400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285750" lvl="0" indent="-285750" fontAlgn="t">
              <a:buFont typeface="Wingdings" panose="05000000000000000000" pitchFamily="2" charset="2"/>
              <a:buChar char="q"/>
            </a:pPr>
            <a:r>
              <a:rPr lang="uk-UA" sz="4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Правило стіни</a:t>
            </a:r>
          </a:p>
          <a:p>
            <a:pPr lvl="0" fontAlgn="t"/>
            <a:endParaRPr lang="uk-UA" sz="4400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285750" lvl="0" indent="-285750" fontAlgn="t">
              <a:buFont typeface="Wingdings" panose="05000000000000000000" pitchFamily="2" charset="2"/>
              <a:buChar char="q"/>
            </a:pPr>
            <a:r>
              <a:rPr lang="uk-UA" sz="4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Правило паркану</a:t>
            </a:r>
            <a:endParaRPr lang="uk-UA" sz="4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9608" b="31294"/>
          <a:stretch/>
        </p:blipFill>
        <p:spPr>
          <a:xfrm>
            <a:off x="7578811" y="2438401"/>
            <a:ext cx="4020062" cy="312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67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8541" y="881449"/>
            <a:ext cx="81554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err="1" smtClean="0">
                <a:solidFill>
                  <a:srgbClr val="FC8D0A"/>
                </a:solidFill>
                <a:effectLst/>
                <a:latin typeface="Montserrat"/>
              </a:rPr>
              <a:t>Завдання</a:t>
            </a:r>
            <a:r>
              <a:rPr lang="ru-RU" sz="2400" b="1" i="0" dirty="0" smtClean="0">
                <a:solidFill>
                  <a:srgbClr val="FC8D0A"/>
                </a:solidFill>
                <a:effectLst/>
                <a:latin typeface="Montserrat"/>
              </a:rPr>
              <a:t>:</a:t>
            </a:r>
          </a:p>
          <a:p>
            <a:endParaRPr lang="ru-RU" sz="2400" b="1" i="0" dirty="0" smtClean="0">
              <a:solidFill>
                <a:srgbClr val="FC8D0A"/>
              </a:solidFill>
              <a:effectLst/>
              <a:latin typeface="Montserrat"/>
            </a:endParaRPr>
          </a:p>
          <a:p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Вказати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номер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державної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служби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порятунку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з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надзвичайних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ситуацій</a:t>
            </a:r>
            <a:endParaRPr lang="ru-RU" sz="2400" b="1" i="0" dirty="0" smtClean="0">
              <a:solidFill>
                <a:srgbClr val="0070C0"/>
              </a:solidFill>
              <a:effectLst/>
              <a:latin typeface="Montserra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882" y="2451109"/>
            <a:ext cx="7282248" cy="371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81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157" y="1058210"/>
            <a:ext cx="80895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err="1" smtClean="0">
                <a:solidFill>
                  <a:srgbClr val="FC8D0A"/>
                </a:solidFill>
                <a:effectLst/>
                <a:latin typeface="Montserrat"/>
              </a:rPr>
              <a:t>Завдання</a:t>
            </a:r>
            <a:r>
              <a:rPr lang="ru-RU" sz="2400" b="1" i="0" dirty="0" smtClean="0">
                <a:solidFill>
                  <a:srgbClr val="FC8D0A"/>
                </a:solidFill>
                <a:effectLst/>
                <a:latin typeface="Montserrat"/>
              </a:rPr>
              <a:t>:</a:t>
            </a:r>
          </a:p>
          <a:p>
            <a:endParaRPr lang="ru-RU" sz="2400" b="1" i="0" dirty="0" smtClean="0">
              <a:solidFill>
                <a:srgbClr val="FC8D0A"/>
              </a:solidFill>
              <a:effectLst/>
              <a:latin typeface="Montserrat"/>
            </a:endParaRPr>
          </a:p>
          <a:p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Правда,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що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 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міна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завжди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небезпечна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і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може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вибухнути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в будь-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який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момент?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680" t="31506" r="28749" b="14055"/>
          <a:stretch/>
        </p:blipFill>
        <p:spPr>
          <a:xfrm>
            <a:off x="1688756" y="2825727"/>
            <a:ext cx="5272216" cy="23558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96648" y="2627870"/>
            <a:ext cx="273496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t">
              <a:buFont typeface="Wingdings" panose="05000000000000000000" pitchFamily="2" charset="2"/>
              <a:buChar char="q"/>
            </a:pPr>
            <a:r>
              <a:rPr lang="uk-UA" sz="4400" dirty="0">
                <a:solidFill>
                  <a:srgbClr val="FF0000"/>
                </a:solidFill>
                <a:latin typeface="Arial Black" panose="020B0A04020102020204" pitchFamily="34" charset="0"/>
              </a:rPr>
              <a:t> </a:t>
            </a:r>
            <a:r>
              <a:rPr lang="uk-UA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Так</a:t>
            </a:r>
            <a:r>
              <a:rPr lang="uk-UA" sz="4400" dirty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</a:p>
          <a:p>
            <a:pPr lvl="0" fontAlgn="t"/>
            <a:r>
              <a:rPr lang="uk-UA" sz="4400" dirty="0">
                <a:solidFill>
                  <a:srgbClr val="FF0000"/>
                </a:solidFill>
                <a:latin typeface="Arial Black" panose="020B0A04020102020204" pitchFamily="34" charset="0"/>
              </a:rPr>
              <a:t> </a:t>
            </a:r>
          </a:p>
          <a:p>
            <a:pPr marL="285750" lvl="0" indent="-285750" fontAlgn="t">
              <a:buFont typeface="Wingdings" panose="05000000000000000000" pitchFamily="2" charset="2"/>
              <a:buChar char="q"/>
            </a:pPr>
            <a:r>
              <a:rPr lang="uk-UA" sz="4400" dirty="0">
                <a:solidFill>
                  <a:srgbClr val="FF0000"/>
                </a:solidFill>
                <a:latin typeface="Arial Black" panose="020B0A04020102020204" pitchFamily="34" charset="0"/>
              </a:rPr>
              <a:t> Ні</a:t>
            </a:r>
            <a:endParaRPr lang="uk-UA" sz="4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335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0402npjm-792c-506x2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559" y="2281581"/>
            <a:ext cx="481965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95632" y="873212"/>
            <a:ext cx="8048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err="1" smtClean="0">
                <a:solidFill>
                  <a:srgbClr val="FC8D0A"/>
                </a:solidFill>
                <a:effectLst/>
                <a:latin typeface="Montserrat"/>
              </a:rPr>
              <a:t>Завдання</a:t>
            </a:r>
            <a:r>
              <a:rPr lang="ru-RU" sz="2400" b="1" i="0" dirty="0" smtClean="0">
                <a:solidFill>
                  <a:srgbClr val="FC8D0A"/>
                </a:solidFill>
                <a:effectLst/>
                <a:latin typeface="Montserrat"/>
              </a:rPr>
              <a:t>:</a:t>
            </a:r>
          </a:p>
          <a:p>
            <a:endParaRPr lang="ru-RU" sz="2400" b="1" i="0" dirty="0" smtClean="0">
              <a:solidFill>
                <a:srgbClr val="FC8D0A"/>
              </a:solidFill>
              <a:effectLst/>
              <a:latin typeface="Montserrat"/>
            </a:endParaRPr>
          </a:p>
          <a:p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На </a:t>
            </a:r>
            <a:r>
              <a:rPr lang="ru-RU" sz="2400" b="1" dirty="0" err="1" smtClean="0">
                <a:solidFill>
                  <a:srgbClr val="0070C0"/>
                </a:solidFill>
                <a:latin typeface="Montserrat"/>
              </a:rPr>
              <a:t>що</a:t>
            </a:r>
            <a:r>
              <a:rPr lang="ru-RU" sz="2400" b="1" dirty="0" smtClean="0">
                <a:solidFill>
                  <a:srgbClr val="0070C0"/>
                </a:solidFill>
                <a:latin typeface="Montserrat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Montserrat"/>
              </a:rPr>
              <a:t>вка</a:t>
            </a:r>
            <a:r>
              <a:rPr lang="uk-UA" sz="2400" b="1" dirty="0" err="1" smtClean="0">
                <a:solidFill>
                  <a:srgbClr val="0070C0"/>
                </a:solidFill>
                <a:latin typeface="Montserrat"/>
              </a:rPr>
              <a:t>зує</a:t>
            </a:r>
            <a:r>
              <a:rPr lang="uk-UA" sz="2400" b="1" dirty="0" smtClean="0">
                <a:solidFill>
                  <a:srgbClr val="0070C0"/>
                </a:solidFill>
                <a:latin typeface="Montserrat"/>
              </a:rPr>
              <a:t> даний знак?</a:t>
            </a:r>
            <a:endParaRPr lang="ru-RU" sz="2400" b="1" i="0" dirty="0" smtClean="0">
              <a:solidFill>
                <a:srgbClr val="0070C0"/>
              </a:solidFill>
              <a:effectLst/>
              <a:latin typeface="Montserrat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2" name="HTMLText1" r:id="rId2" imgW="914400" imgH="228600"/>
        </mc:Choice>
        <mc:Fallback>
          <p:control name="HTMLText1" r:id="rId2" imgW="914400" imgH="228600">
            <p:pic>
              <p:nvPicPr>
                <p:cNvPr id="3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49252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8011" y="1013254"/>
            <a:ext cx="79659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err="1" smtClean="0">
                <a:solidFill>
                  <a:srgbClr val="FC8D0A"/>
                </a:solidFill>
                <a:effectLst/>
                <a:latin typeface="Montserrat"/>
              </a:rPr>
              <a:t>Завдання</a:t>
            </a:r>
            <a:r>
              <a:rPr lang="ru-RU" sz="2400" b="1" i="0" dirty="0" smtClean="0">
                <a:solidFill>
                  <a:srgbClr val="FC8D0A"/>
                </a:solidFill>
                <a:effectLst/>
                <a:latin typeface="Montserrat"/>
              </a:rPr>
              <a:t>:</a:t>
            </a:r>
          </a:p>
          <a:p>
            <a:endParaRPr lang="ru-RU" sz="2400" b="1" i="0" dirty="0" smtClean="0">
              <a:solidFill>
                <a:srgbClr val="FC8D0A"/>
              </a:solidFill>
              <a:effectLst/>
              <a:latin typeface="Montserrat"/>
            </a:endParaRPr>
          </a:p>
          <a:p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В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багатоповерхівці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виникла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пожежа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,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чим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не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можна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користуватися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під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час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евакуації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з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будинку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?</a:t>
            </a:r>
            <a:endParaRPr lang="ru-RU" sz="2400" b="1" i="0" dirty="0">
              <a:solidFill>
                <a:srgbClr val="0070C0"/>
              </a:solidFill>
              <a:effectLst/>
              <a:latin typeface="Montserra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561" y="2790532"/>
            <a:ext cx="3557974" cy="33128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13616"/>
          <a:stretch/>
        </p:blipFill>
        <p:spPr>
          <a:xfrm>
            <a:off x="6257795" y="2924432"/>
            <a:ext cx="3487566" cy="304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265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4485" y="897925"/>
            <a:ext cx="100254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err="1" smtClean="0">
                <a:solidFill>
                  <a:srgbClr val="FC8D0A"/>
                </a:solidFill>
                <a:effectLst/>
                <a:latin typeface="Montserrat"/>
              </a:rPr>
              <a:t>Завдання</a:t>
            </a:r>
            <a:r>
              <a:rPr lang="ru-RU" sz="2400" b="1" i="0" dirty="0" smtClean="0">
                <a:solidFill>
                  <a:srgbClr val="FC8D0A"/>
                </a:solidFill>
                <a:effectLst/>
                <a:latin typeface="Montserrat"/>
              </a:rPr>
              <a:t>:</a:t>
            </a:r>
          </a:p>
          <a:p>
            <a:endParaRPr lang="ru-RU" sz="2400" b="1" i="0" dirty="0" smtClean="0">
              <a:solidFill>
                <a:srgbClr val="FC8D0A"/>
              </a:solidFill>
              <a:effectLst/>
              <a:latin typeface="Montserrat"/>
            </a:endParaRPr>
          </a:p>
          <a:p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Знання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дітей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про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певні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небезпечні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ситуації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та людей,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які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можуть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загрожувати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здоров'ю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та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життю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,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уміння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правильно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поводитися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у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різних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ситуаціях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;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навички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самостійних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рішень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у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певних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надзвичайних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ситуаціях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863" b="72771"/>
          <a:stretch/>
        </p:blipFill>
        <p:spPr>
          <a:xfrm>
            <a:off x="1286829" y="3178175"/>
            <a:ext cx="4028378" cy="7265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61286"/>
          <a:stretch/>
        </p:blipFill>
        <p:spPr>
          <a:xfrm>
            <a:off x="1295142" y="3910557"/>
            <a:ext cx="4020065" cy="20012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27553" r="33694" b="53218"/>
          <a:stretch/>
        </p:blipFill>
        <p:spPr>
          <a:xfrm>
            <a:off x="5978944" y="3178175"/>
            <a:ext cx="2909682" cy="438336"/>
          </a:xfrm>
          <a:prstGeom prst="rect">
            <a:avLst/>
          </a:prstGeom>
        </p:spPr>
      </p:pic>
      <p:sp>
        <p:nvSpPr>
          <p:cNvPr id="7" name="AutoShape 2" descr="Презентація &quot;Безпека та небезпека&quot;"/>
          <p:cNvSpPr>
            <a:spLocks noChangeAspect="1" noChangeArrowheads="1"/>
          </p:cNvSpPr>
          <p:nvPr/>
        </p:nvSpPr>
        <p:spPr bwMode="auto">
          <a:xfrm>
            <a:off x="1506581" y="74579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56518"/>
          <a:stretch/>
        </p:blipFill>
        <p:spPr>
          <a:xfrm>
            <a:off x="8888626" y="3178175"/>
            <a:ext cx="1962150" cy="2733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37826" r="35891" b="12762"/>
          <a:stretch/>
        </p:blipFill>
        <p:spPr>
          <a:xfrm>
            <a:off x="5978944" y="3588436"/>
            <a:ext cx="2926990" cy="232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28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6249" y="1145059"/>
            <a:ext cx="79577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err="1" smtClean="0">
                <a:solidFill>
                  <a:srgbClr val="FC8D0A"/>
                </a:solidFill>
                <a:effectLst/>
                <a:latin typeface="Montserrat"/>
              </a:rPr>
              <a:t>Завдання</a:t>
            </a:r>
            <a:r>
              <a:rPr lang="ru-RU" sz="2400" b="1" i="0" dirty="0" smtClean="0">
                <a:solidFill>
                  <a:srgbClr val="FC8D0A"/>
                </a:solidFill>
                <a:effectLst/>
                <a:latin typeface="Montserrat"/>
              </a:rPr>
              <a:t>:</a:t>
            </a:r>
          </a:p>
          <a:p>
            <a:endParaRPr lang="ru-RU" sz="2400" b="1" i="0" dirty="0" smtClean="0">
              <a:solidFill>
                <a:srgbClr val="FC8D0A"/>
              </a:solidFill>
              <a:effectLst/>
              <a:latin typeface="Montserrat"/>
            </a:endParaRPr>
          </a:p>
          <a:p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Що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означає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зелене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світло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 </a:t>
            </a:r>
            <a:r>
              <a:rPr lang="ru-RU" sz="2400" b="1" i="0" dirty="0" err="1" smtClean="0">
                <a:solidFill>
                  <a:srgbClr val="0070C0"/>
                </a:solidFill>
                <a:effectLst/>
                <a:latin typeface="Montserrat"/>
              </a:rPr>
              <a:t>світлофора</a:t>
            </a:r>
            <a:r>
              <a:rPr lang="ru-RU" sz="2400" b="1" i="0" dirty="0" smtClean="0">
                <a:solidFill>
                  <a:srgbClr val="0070C0"/>
                </a:solidFill>
                <a:effectLst/>
                <a:latin typeface="Montserrat"/>
              </a:rPr>
              <a:t>?</a:t>
            </a:r>
            <a:endParaRPr lang="ru-RU" sz="2400" b="1" i="0" dirty="0">
              <a:solidFill>
                <a:srgbClr val="0070C0"/>
              </a:solidFill>
              <a:effectLst/>
              <a:latin typeface="Montserra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931" y="799068"/>
            <a:ext cx="3428138" cy="53527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0260" y="2439093"/>
            <a:ext cx="60795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t">
              <a:buFont typeface="Wingdings" panose="05000000000000000000" pitchFamily="2" charset="2"/>
              <a:buChar char="q"/>
            </a:pPr>
            <a:r>
              <a:rPr lang="uk-UA" sz="4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Стій</a:t>
            </a:r>
          </a:p>
          <a:p>
            <a:pPr lvl="0" fontAlgn="t"/>
            <a:endParaRPr lang="uk-UA" sz="4400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285750" lvl="0" indent="-285750" fontAlgn="t">
              <a:buFont typeface="Wingdings" panose="05000000000000000000" pitchFamily="2" charset="2"/>
              <a:buChar char="q"/>
            </a:pPr>
            <a:r>
              <a:rPr lang="uk-UA" sz="4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Чекай</a:t>
            </a:r>
          </a:p>
          <a:p>
            <a:pPr lvl="0" fontAlgn="t"/>
            <a:endParaRPr lang="uk-UA" sz="4400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285750" lvl="0" indent="-285750" fontAlgn="t">
              <a:buFont typeface="Wingdings" panose="05000000000000000000" pitchFamily="2" charset="2"/>
              <a:buChar char="q"/>
            </a:pPr>
            <a:r>
              <a:rPr lang="uk-UA" sz="4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Приготуйся йти </a:t>
            </a:r>
            <a:endParaRPr lang="uk-UA" sz="4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595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</TotalTime>
  <Words>186</Words>
  <Application>Microsoft Office PowerPoint</Application>
  <PresentationFormat>Широкоэкранный</PresentationFormat>
  <Paragraphs>53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Garamond</vt:lpstr>
      <vt:lpstr>Montserrat</vt:lpstr>
      <vt:lpstr>Wingdings</vt:lpstr>
      <vt:lpstr>Натуральные материалы</vt:lpstr>
      <vt:lpstr>Вікторина в малюнках «Обережно! Небезпека!»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рудай</dc:creator>
  <cp:lastModifiedBy>оксана рудай</cp:lastModifiedBy>
  <cp:revision>7</cp:revision>
  <dcterms:created xsi:type="dcterms:W3CDTF">2024-03-31T08:51:13Z</dcterms:created>
  <dcterms:modified xsi:type="dcterms:W3CDTF">2024-03-31T10:01:48Z</dcterms:modified>
</cp:coreProperties>
</file>